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553" r:id="rId2"/>
    <p:sldId id="258" r:id="rId3"/>
    <p:sldId id="261" r:id="rId4"/>
    <p:sldId id="260" r:id="rId5"/>
    <p:sldId id="507" r:id="rId6"/>
    <p:sldId id="508" r:id="rId7"/>
    <p:sldId id="504" r:id="rId8"/>
    <p:sldId id="509" r:id="rId9"/>
    <p:sldId id="510" r:id="rId10"/>
    <p:sldId id="512" r:id="rId11"/>
    <p:sldId id="513" r:id="rId12"/>
    <p:sldId id="514" r:id="rId13"/>
    <p:sldId id="515" r:id="rId14"/>
    <p:sldId id="517" r:id="rId15"/>
    <p:sldId id="525" r:id="rId16"/>
    <p:sldId id="299" r:id="rId17"/>
    <p:sldId id="279" r:id="rId18"/>
    <p:sldId id="501" r:id="rId19"/>
    <p:sldId id="521" r:id="rId20"/>
    <p:sldId id="522" r:id="rId21"/>
    <p:sldId id="523" r:id="rId22"/>
    <p:sldId id="43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5"/>
    <p:restoredTop sz="96327"/>
  </p:normalViewPr>
  <p:slideViewPr>
    <p:cSldViewPr snapToGrid="0">
      <p:cViewPr varScale="1">
        <p:scale>
          <a:sx n="107" d="100"/>
          <a:sy n="107" d="100"/>
        </p:scale>
        <p:origin x="8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4FD2C-30DE-BA4D-8697-1902B7D84D7F}" type="doc">
      <dgm:prSet loTypeId="urn:microsoft.com/office/officeart/2005/8/layout/radial6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4E73688-349F-4E42-8CC6-4B099015BBBC}">
      <dgm:prSet/>
      <dgm:spPr/>
      <dgm:t>
        <a:bodyPr/>
        <a:lstStyle/>
        <a:p>
          <a:r>
            <a:rPr lang="en-US" dirty="0">
              <a:latin typeface="Candara" panose="020E0502030303020204" pitchFamily="34" charset="0"/>
            </a:rPr>
            <a:t>MAGVIT-v2 Tokenizer</a:t>
          </a:r>
        </a:p>
      </dgm:t>
    </dgm:pt>
    <dgm:pt modelId="{66ABAD09-2CB3-214A-B226-9447E7188B23}" type="sibTrans" cxnId="{0B5C0582-0FA4-3146-A75E-E1C45072E75B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29D45D6F-E907-4145-A482-58DF6340B0C2}" type="parTrans" cxnId="{0B5C0582-0FA4-3146-A75E-E1C45072E75B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155FCA1A-EA1B-2C42-8DCE-3F344BB15A03}">
      <dgm:prSet custT="1"/>
      <dgm:spPr/>
      <dgm:t>
        <a:bodyPr/>
        <a:lstStyle/>
        <a:p>
          <a:r>
            <a:rPr lang="en-US" sz="3200" dirty="0">
              <a:latin typeface="Candara" panose="020E0502030303020204" pitchFamily="34" charset="0"/>
            </a:rPr>
            <a:t>AR-LM</a:t>
          </a:r>
        </a:p>
      </dgm:t>
    </dgm:pt>
    <dgm:pt modelId="{812CA719-582C-8746-8924-09472E27AF3E}" type="sibTrans" cxnId="{EDC5006F-2146-FE4B-9751-626157ABB85E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5F195A5-2C59-8346-9059-69ECE5708302}" type="parTrans" cxnId="{EDC5006F-2146-FE4B-9751-626157ABB85E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1D2EF04B-A225-9245-B7D6-0053A3208F00}">
      <dgm:prSet custT="1"/>
      <dgm:spPr/>
      <dgm:t>
        <a:bodyPr/>
        <a:lstStyle/>
        <a:p>
          <a:r>
            <a:rPr lang="en-US" sz="3200" dirty="0">
              <a:latin typeface="Candara" panose="020E0502030303020204" pitchFamily="34" charset="0"/>
            </a:rPr>
            <a:t>MLM</a:t>
          </a:r>
        </a:p>
      </dgm:t>
    </dgm:pt>
    <dgm:pt modelId="{718E67BA-34BF-9C4F-84E1-864C1DE69072}" type="sibTrans" cxnId="{CA68E395-C7CD-054F-8F90-1144379D85A8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0166F6B-04B3-E448-9AFC-20D859F39AD0}" type="parTrans" cxnId="{CA68E395-C7CD-054F-8F90-1144379D85A8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4F124B1-AB64-484C-B2E5-79B12A7E10FA}">
      <dgm:prSet custT="1"/>
      <dgm:spPr/>
      <dgm:t>
        <a:bodyPr/>
        <a:lstStyle/>
        <a:p>
          <a:r>
            <a:rPr lang="en-US" sz="3200" dirty="0">
              <a:latin typeface="Candara" panose="020E0502030303020204" pitchFamily="34" charset="0"/>
            </a:rPr>
            <a:t>LDM</a:t>
          </a:r>
        </a:p>
      </dgm:t>
    </dgm:pt>
    <dgm:pt modelId="{554BA27A-4735-824D-B79B-67597856EF01}" type="parTrans" cxnId="{2C58194A-757A-A743-B79D-BB44F882FC7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31270B7-D888-AD4C-BF80-5560B32B0FF4}" type="sibTrans" cxnId="{2C58194A-757A-A743-B79D-BB44F882FC7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2B863009-21C3-3B46-BB34-5C02EAD7CBF2}" type="pres">
      <dgm:prSet presAssocID="{92E4FD2C-30DE-BA4D-8697-1902B7D84D7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F15319E-2090-1541-8A46-D24982985653}" type="pres">
      <dgm:prSet presAssocID="{24E73688-349F-4E42-8CC6-4B099015BBBC}" presName="centerShape" presStyleLbl="node0" presStyleIdx="0" presStyleCnt="1" custScaleX="146544" custScaleY="106875"/>
      <dgm:spPr/>
    </dgm:pt>
    <dgm:pt modelId="{E51DBC6E-DE5F-FC40-BC61-306A5FCA463F}" type="pres">
      <dgm:prSet presAssocID="{155FCA1A-EA1B-2C42-8DCE-3F344BB15A03}" presName="node" presStyleLbl="node1" presStyleIdx="0" presStyleCnt="3" custScaleX="107037" custScaleY="106808">
        <dgm:presLayoutVars>
          <dgm:bulletEnabled val="1"/>
        </dgm:presLayoutVars>
      </dgm:prSet>
      <dgm:spPr/>
    </dgm:pt>
    <dgm:pt modelId="{F3955667-F234-E749-AE23-4FF11B2F7909}" type="pres">
      <dgm:prSet presAssocID="{155FCA1A-EA1B-2C42-8DCE-3F344BB15A03}" presName="dummy" presStyleCnt="0"/>
      <dgm:spPr/>
    </dgm:pt>
    <dgm:pt modelId="{D7116A9C-BF94-8444-BAA4-9C76853411A9}" type="pres">
      <dgm:prSet presAssocID="{812CA719-582C-8746-8924-09472E27AF3E}" presName="sibTrans" presStyleLbl="sibTrans2D1" presStyleIdx="0" presStyleCnt="3"/>
      <dgm:spPr/>
    </dgm:pt>
    <dgm:pt modelId="{CA6F131E-0BB3-8645-8E31-6B1C5221E70D}" type="pres">
      <dgm:prSet presAssocID="{E4F124B1-AB64-484C-B2E5-79B12A7E10FA}" presName="node" presStyleLbl="node1" presStyleIdx="1" presStyleCnt="3">
        <dgm:presLayoutVars>
          <dgm:bulletEnabled val="1"/>
        </dgm:presLayoutVars>
      </dgm:prSet>
      <dgm:spPr/>
    </dgm:pt>
    <dgm:pt modelId="{B666B9A9-1A3E-0241-A57B-62FC67E57AD4}" type="pres">
      <dgm:prSet presAssocID="{E4F124B1-AB64-484C-B2E5-79B12A7E10FA}" presName="dummy" presStyleCnt="0"/>
      <dgm:spPr/>
    </dgm:pt>
    <dgm:pt modelId="{F13172B3-CCCF-1F4B-9171-C958D4F721E7}" type="pres">
      <dgm:prSet presAssocID="{631270B7-D888-AD4C-BF80-5560B32B0FF4}" presName="sibTrans" presStyleLbl="sibTrans2D1" presStyleIdx="1" presStyleCnt="3"/>
      <dgm:spPr/>
    </dgm:pt>
    <dgm:pt modelId="{E6AEECEC-E05C-A24D-8C2D-23C3C0B51742}" type="pres">
      <dgm:prSet presAssocID="{1D2EF04B-A225-9245-B7D6-0053A3208F00}" presName="node" presStyleLbl="node1" presStyleIdx="2" presStyleCnt="3">
        <dgm:presLayoutVars>
          <dgm:bulletEnabled val="1"/>
        </dgm:presLayoutVars>
      </dgm:prSet>
      <dgm:spPr/>
    </dgm:pt>
    <dgm:pt modelId="{47520542-A39D-DC40-A176-D17A0AFF2401}" type="pres">
      <dgm:prSet presAssocID="{1D2EF04B-A225-9245-B7D6-0053A3208F00}" presName="dummy" presStyleCnt="0"/>
      <dgm:spPr/>
    </dgm:pt>
    <dgm:pt modelId="{DC53C493-8123-6E43-B4F1-2C00E8D269A9}" type="pres">
      <dgm:prSet presAssocID="{718E67BA-34BF-9C4F-84E1-864C1DE69072}" presName="sibTrans" presStyleLbl="sibTrans2D1" presStyleIdx="2" presStyleCnt="3"/>
      <dgm:spPr/>
    </dgm:pt>
  </dgm:ptLst>
  <dgm:cxnLst>
    <dgm:cxn modelId="{82F9EE19-D16E-4E42-BA47-39C0DA181483}" type="presOf" srcId="{E4F124B1-AB64-484C-B2E5-79B12A7E10FA}" destId="{CA6F131E-0BB3-8645-8E31-6B1C5221E70D}" srcOrd="0" destOrd="0" presId="urn:microsoft.com/office/officeart/2005/8/layout/radial6"/>
    <dgm:cxn modelId="{BAC8FF31-9E71-1B4D-8CAA-075672EA90D7}" type="presOf" srcId="{631270B7-D888-AD4C-BF80-5560B32B0FF4}" destId="{F13172B3-CCCF-1F4B-9171-C958D4F721E7}" srcOrd="0" destOrd="0" presId="urn:microsoft.com/office/officeart/2005/8/layout/radial6"/>
    <dgm:cxn modelId="{61E4A63A-85F6-334A-830A-65BDBBB9B5A5}" type="presOf" srcId="{24E73688-349F-4E42-8CC6-4B099015BBBC}" destId="{2F15319E-2090-1541-8A46-D24982985653}" srcOrd="0" destOrd="0" presId="urn:microsoft.com/office/officeart/2005/8/layout/radial6"/>
    <dgm:cxn modelId="{32910F3E-261A-1F4D-8D87-09C70FB2FB62}" type="presOf" srcId="{92E4FD2C-30DE-BA4D-8697-1902B7D84D7F}" destId="{2B863009-21C3-3B46-BB34-5C02EAD7CBF2}" srcOrd="0" destOrd="0" presId="urn:microsoft.com/office/officeart/2005/8/layout/radial6"/>
    <dgm:cxn modelId="{64DACB61-4E52-074A-A9C7-40DA0E1A5886}" type="presOf" srcId="{155FCA1A-EA1B-2C42-8DCE-3F344BB15A03}" destId="{E51DBC6E-DE5F-FC40-BC61-306A5FCA463F}" srcOrd="0" destOrd="0" presId="urn:microsoft.com/office/officeart/2005/8/layout/radial6"/>
    <dgm:cxn modelId="{2C58194A-757A-A743-B79D-BB44F882FC72}" srcId="{24E73688-349F-4E42-8CC6-4B099015BBBC}" destId="{E4F124B1-AB64-484C-B2E5-79B12A7E10FA}" srcOrd="1" destOrd="0" parTransId="{554BA27A-4735-824D-B79B-67597856EF01}" sibTransId="{631270B7-D888-AD4C-BF80-5560B32B0FF4}"/>
    <dgm:cxn modelId="{EDC5006F-2146-FE4B-9751-626157ABB85E}" srcId="{24E73688-349F-4E42-8CC6-4B099015BBBC}" destId="{155FCA1A-EA1B-2C42-8DCE-3F344BB15A03}" srcOrd="0" destOrd="0" parTransId="{55F195A5-2C59-8346-9059-69ECE5708302}" sibTransId="{812CA719-582C-8746-8924-09472E27AF3E}"/>
    <dgm:cxn modelId="{94E7FE80-CB21-FD4E-A960-D2D73B224D95}" type="presOf" srcId="{1D2EF04B-A225-9245-B7D6-0053A3208F00}" destId="{E6AEECEC-E05C-A24D-8C2D-23C3C0B51742}" srcOrd="0" destOrd="0" presId="urn:microsoft.com/office/officeart/2005/8/layout/radial6"/>
    <dgm:cxn modelId="{0B5C0582-0FA4-3146-A75E-E1C45072E75B}" srcId="{92E4FD2C-30DE-BA4D-8697-1902B7D84D7F}" destId="{24E73688-349F-4E42-8CC6-4B099015BBBC}" srcOrd="0" destOrd="0" parTransId="{29D45D6F-E907-4145-A482-58DF6340B0C2}" sibTransId="{66ABAD09-2CB3-214A-B226-9447E7188B23}"/>
    <dgm:cxn modelId="{CA68E395-C7CD-054F-8F90-1144379D85A8}" srcId="{24E73688-349F-4E42-8CC6-4B099015BBBC}" destId="{1D2EF04B-A225-9245-B7D6-0053A3208F00}" srcOrd="2" destOrd="0" parTransId="{90166F6B-04B3-E448-9AFC-20D859F39AD0}" sibTransId="{718E67BA-34BF-9C4F-84E1-864C1DE69072}"/>
    <dgm:cxn modelId="{17F9E1CF-69D3-0442-82FA-FAE95E2A8C75}" type="presOf" srcId="{812CA719-582C-8746-8924-09472E27AF3E}" destId="{D7116A9C-BF94-8444-BAA4-9C76853411A9}" srcOrd="0" destOrd="0" presId="urn:microsoft.com/office/officeart/2005/8/layout/radial6"/>
    <dgm:cxn modelId="{BD1D17F8-8DDA-E843-94EB-E5CA438DA24F}" type="presOf" srcId="{718E67BA-34BF-9C4F-84E1-864C1DE69072}" destId="{DC53C493-8123-6E43-B4F1-2C00E8D269A9}" srcOrd="0" destOrd="0" presId="urn:microsoft.com/office/officeart/2005/8/layout/radial6"/>
    <dgm:cxn modelId="{D6976DB1-294B-2642-9310-D7D8D828E1BA}" type="presParOf" srcId="{2B863009-21C3-3B46-BB34-5C02EAD7CBF2}" destId="{2F15319E-2090-1541-8A46-D24982985653}" srcOrd="0" destOrd="0" presId="urn:microsoft.com/office/officeart/2005/8/layout/radial6"/>
    <dgm:cxn modelId="{590463B4-660A-C245-A4F1-267CEE780C4E}" type="presParOf" srcId="{2B863009-21C3-3B46-BB34-5C02EAD7CBF2}" destId="{E51DBC6E-DE5F-FC40-BC61-306A5FCA463F}" srcOrd="1" destOrd="0" presId="urn:microsoft.com/office/officeart/2005/8/layout/radial6"/>
    <dgm:cxn modelId="{0DA81518-E474-9B4B-B1DB-69D9AD6ABAD6}" type="presParOf" srcId="{2B863009-21C3-3B46-BB34-5C02EAD7CBF2}" destId="{F3955667-F234-E749-AE23-4FF11B2F7909}" srcOrd="2" destOrd="0" presId="urn:microsoft.com/office/officeart/2005/8/layout/radial6"/>
    <dgm:cxn modelId="{80D6C381-6393-9A43-A518-E44E2D204A70}" type="presParOf" srcId="{2B863009-21C3-3B46-BB34-5C02EAD7CBF2}" destId="{D7116A9C-BF94-8444-BAA4-9C76853411A9}" srcOrd="3" destOrd="0" presId="urn:microsoft.com/office/officeart/2005/8/layout/radial6"/>
    <dgm:cxn modelId="{6EC78915-D42A-D54C-9FAD-39069B5A4EA5}" type="presParOf" srcId="{2B863009-21C3-3B46-BB34-5C02EAD7CBF2}" destId="{CA6F131E-0BB3-8645-8E31-6B1C5221E70D}" srcOrd="4" destOrd="0" presId="urn:microsoft.com/office/officeart/2005/8/layout/radial6"/>
    <dgm:cxn modelId="{5A37BF3B-4072-2449-8975-B3E5CE420C1F}" type="presParOf" srcId="{2B863009-21C3-3B46-BB34-5C02EAD7CBF2}" destId="{B666B9A9-1A3E-0241-A57B-62FC67E57AD4}" srcOrd="5" destOrd="0" presId="urn:microsoft.com/office/officeart/2005/8/layout/radial6"/>
    <dgm:cxn modelId="{6AC7B1A1-F486-6242-8439-E214733E0C8E}" type="presParOf" srcId="{2B863009-21C3-3B46-BB34-5C02EAD7CBF2}" destId="{F13172B3-CCCF-1F4B-9171-C958D4F721E7}" srcOrd="6" destOrd="0" presId="urn:microsoft.com/office/officeart/2005/8/layout/radial6"/>
    <dgm:cxn modelId="{79B1EC72-1665-5E4E-8F4A-FCFBC6387CEF}" type="presParOf" srcId="{2B863009-21C3-3B46-BB34-5C02EAD7CBF2}" destId="{E6AEECEC-E05C-A24D-8C2D-23C3C0B51742}" srcOrd="7" destOrd="0" presId="urn:microsoft.com/office/officeart/2005/8/layout/radial6"/>
    <dgm:cxn modelId="{2831A876-B391-3746-BFC7-85B5FAB3637D}" type="presParOf" srcId="{2B863009-21C3-3B46-BB34-5C02EAD7CBF2}" destId="{47520542-A39D-DC40-A176-D17A0AFF2401}" srcOrd="8" destOrd="0" presId="urn:microsoft.com/office/officeart/2005/8/layout/radial6"/>
    <dgm:cxn modelId="{44C64D69-2C7C-9D46-A0C2-89E2FF0B43C7}" type="presParOf" srcId="{2B863009-21C3-3B46-BB34-5C02EAD7CBF2}" destId="{DC53C493-8123-6E43-B4F1-2C00E8D269A9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3C493-8123-6E43-B4F1-2C00E8D269A9}">
      <dsp:nvSpPr>
        <dsp:cNvPr id="0" name=""/>
        <dsp:cNvSpPr/>
      </dsp:nvSpPr>
      <dsp:spPr>
        <a:xfrm>
          <a:off x="653115" y="822600"/>
          <a:ext cx="5300819" cy="5300819"/>
        </a:xfrm>
        <a:prstGeom prst="blockArc">
          <a:avLst>
            <a:gd name="adj1" fmla="val 9000000"/>
            <a:gd name="adj2" fmla="val 16200000"/>
            <a:gd name="adj3" fmla="val 4638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3172B3-CCCF-1F4B-9171-C958D4F721E7}">
      <dsp:nvSpPr>
        <dsp:cNvPr id="0" name=""/>
        <dsp:cNvSpPr/>
      </dsp:nvSpPr>
      <dsp:spPr>
        <a:xfrm>
          <a:off x="653115" y="822600"/>
          <a:ext cx="5300819" cy="5300819"/>
        </a:xfrm>
        <a:prstGeom prst="blockArc">
          <a:avLst>
            <a:gd name="adj1" fmla="val 1800000"/>
            <a:gd name="adj2" fmla="val 9000000"/>
            <a:gd name="adj3" fmla="val 463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116A9C-BF94-8444-BAA4-9C76853411A9}">
      <dsp:nvSpPr>
        <dsp:cNvPr id="0" name=""/>
        <dsp:cNvSpPr/>
      </dsp:nvSpPr>
      <dsp:spPr>
        <a:xfrm>
          <a:off x="653115" y="822600"/>
          <a:ext cx="5300819" cy="5300819"/>
        </a:xfrm>
        <a:prstGeom prst="blockArc">
          <a:avLst>
            <a:gd name="adj1" fmla="val 16200000"/>
            <a:gd name="adj2" fmla="val 1800000"/>
            <a:gd name="adj3" fmla="val 4638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F15319E-2090-1541-8A46-D24982985653}">
      <dsp:nvSpPr>
        <dsp:cNvPr id="0" name=""/>
        <dsp:cNvSpPr/>
      </dsp:nvSpPr>
      <dsp:spPr>
        <a:xfrm>
          <a:off x="1516471" y="2169706"/>
          <a:ext cx="3574106" cy="26066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latin typeface="Candara" panose="020E0502030303020204" pitchFamily="34" charset="0"/>
            </a:rPr>
            <a:t>MAGVIT-v2 Tokenizer</a:t>
          </a:r>
        </a:p>
      </dsp:txBody>
      <dsp:txXfrm>
        <a:off x="2039887" y="2551435"/>
        <a:ext cx="2527274" cy="1843149"/>
      </dsp:txXfrm>
    </dsp:sp>
    <dsp:sp modelId="{E51DBC6E-DE5F-FC40-BC61-306A5FCA463F}">
      <dsp:nvSpPr>
        <dsp:cNvPr id="0" name=""/>
        <dsp:cNvSpPr/>
      </dsp:nvSpPr>
      <dsp:spPr>
        <a:xfrm>
          <a:off x="2389829" y="-27678"/>
          <a:ext cx="1827390" cy="182348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ndara" panose="020E0502030303020204" pitchFamily="34" charset="0"/>
            </a:rPr>
            <a:t>AR-LM</a:t>
          </a:r>
        </a:p>
      </dsp:txBody>
      <dsp:txXfrm>
        <a:off x="2657444" y="239365"/>
        <a:ext cx="1292160" cy="1289395"/>
      </dsp:txXfrm>
    </dsp:sp>
    <dsp:sp modelId="{CA6F131E-0BB3-8645-8E31-6B1C5221E70D}">
      <dsp:nvSpPr>
        <dsp:cNvPr id="0" name=""/>
        <dsp:cNvSpPr/>
      </dsp:nvSpPr>
      <dsp:spPr>
        <a:xfrm>
          <a:off x="4691994" y="3913858"/>
          <a:ext cx="1707251" cy="170725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ndara" panose="020E0502030303020204" pitchFamily="34" charset="0"/>
            </a:rPr>
            <a:t>LDM</a:t>
          </a:r>
        </a:p>
      </dsp:txBody>
      <dsp:txXfrm>
        <a:off x="4942015" y="4163879"/>
        <a:ext cx="1207209" cy="1207209"/>
      </dsp:txXfrm>
    </dsp:sp>
    <dsp:sp modelId="{E6AEECEC-E05C-A24D-8C2D-23C3C0B51742}">
      <dsp:nvSpPr>
        <dsp:cNvPr id="0" name=""/>
        <dsp:cNvSpPr/>
      </dsp:nvSpPr>
      <dsp:spPr>
        <a:xfrm>
          <a:off x="207804" y="3913858"/>
          <a:ext cx="1707251" cy="170725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ndara" panose="020E0502030303020204" pitchFamily="34" charset="0"/>
            </a:rPr>
            <a:t>MLM</a:t>
          </a:r>
        </a:p>
      </dsp:txBody>
      <dsp:txXfrm>
        <a:off x="457825" y="4163879"/>
        <a:ext cx="1207209" cy="1207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724CE-E1C0-1E4F-A7E7-92578337D43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6C12B-6CED-D345-803B-A21D94EA8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4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F93D3-FF96-EE40-8AF9-C9BD0F60E6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2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F93D3-FF96-EE40-8AF9-C9BD0F60E6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2C99-BE91-D1EA-B578-E481572AC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D51DE-723A-1C0C-9C58-1D3EEC88C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8197B-F352-0661-1279-80C8DA44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0EE31-AB17-F4A6-FE7C-CBC4F387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47013-2C74-AA8D-0961-411BCB2B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299F-8EC6-B4A5-069C-558F03B3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BF4CC-7AB1-D684-40F6-C45CF58EE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A96EE-29FC-EA10-BFBE-1CE99FEFF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BC318-2272-1BC0-72FB-82696D85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79554-8B1C-9EF7-99EF-19888B02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A5D2B-771C-4DD6-E11C-1FBBB24476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3E6B1-D7BA-1FE5-69CA-C7A713475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B5477-56E4-5161-F851-B8633B19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7D00E-FB8A-84E5-FADE-31406177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F9C2C-764B-AA5B-C230-8DFC47AB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8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2D94-E857-DC99-AB3E-EDB01030E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E1F81-EED1-6185-6A38-1AEFE198A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C991B-933D-F239-367E-E83E834C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1776-BC48-6880-414A-85C8B83A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06FAF-6DA2-B8A8-30CB-5594D34C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DA44-0211-52BF-AB79-D4A58341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B19F0-24CF-033D-8CE2-CEC06F63F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9B3BC-A908-7B6F-0ECF-4EC9A759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47F62-BC58-8C09-442B-FA1403FF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5469B-F44A-BAF2-B10C-09FE70C4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0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033A-C62B-D43D-B139-863A37B1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CD33F-F029-3898-BED6-4E48829FC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42F65-CEC0-8DFB-FD99-CAED95F41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20C16-989A-835E-0A09-684481E1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C3414-30B8-E4AB-DA1E-3592A030C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25F11-9AA6-1087-EB9D-1D3ACF39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8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13A6-1436-F1B3-944D-8BDDE0570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C83B8-9304-45AC-7545-F7A2334D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B30E0-5987-B95B-865F-9311FCDC4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A8C19-5AFF-FE95-1305-03CA33DD5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F13F3-BEDB-3089-3754-36D6214A05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C376E7-2F03-83C5-61CB-45B74073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56A51-805B-00F7-ACAB-62F340FF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7E4D9E-A433-4F78-6172-60404457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6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0E80-BD47-F541-0ACA-51650B41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6E04D-748F-D2BF-B150-FD4601419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90C0F-C10E-F212-D8D6-6E8C8FC7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FE404-8646-ABAB-0055-FD393D98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1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ED26B-262F-E44A-E234-64C18574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89D38-ED3C-2AAA-7C43-225FB65D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E399A-E8EC-59DA-9506-6419B14B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83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ADA6-67B9-ADAE-FAFD-58759CAD6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2F09-A3C7-7522-BB8A-49566684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6CE87-7F73-053C-0ECF-F61C201EC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0727-78C6-25D4-933F-5FBAF2D8F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5F89D-5AB7-30FF-D0F8-B01923F6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25C63-090F-D3E0-0048-BD2D35F8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7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FA5B-685B-2CE6-16E6-4921A5737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D99BF-C34D-F690-64ED-2BE56855E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6E67F-AB46-94E9-65C4-5AFE6360F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56617-85CF-D939-BF6D-CA243CD2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CB385-484F-727E-14F5-4EEE788B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31DAA-143E-71F6-3582-DB40ABEC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7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2AD842-967A-8BF6-A32A-72C1E47D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DC927-56F5-677A-EBD6-B264DDF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6956-1E40-B81F-DE0B-600FB8E6E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5BF9-1608-B347-9BF5-3E212D3DF01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ED91F-0748-1BFC-A65A-31D0499FB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FE7D7-1F87-9FD5-2749-3746DB9D1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9B7FE-60DE-734B-8979-6631AA595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7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hyperlink" Target="https://me.lj-y.com/talks/2024-01-09-language-mode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12" Type="http://schemas.openxmlformats.org/officeDocument/2006/relationships/image" Target="../media/image2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gif"/><Relationship Id="rId5" Type="http://schemas.openxmlformats.org/officeDocument/2006/relationships/image" Target="../media/image22.png"/><Relationship Id="rId10" Type="http://schemas.openxmlformats.org/officeDocument/2006/relationships/image" Target="../media/image27.gif"/><Relationship Id="rId4" Type="http://schemas.openxmlformats.org/officeDocument/2006/relationships/image" Target="../media/image21.gif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udio Recording Sep 17, 2023 at 17:02:11">
            <a:hlinkClick r:id="" action="ppaction://media"/>
            <a:extLst>
              <a:ext uri="{FF2B5EF4-FFF2-40B4-BE49-F238E27FC236}">
                <a16:creationId xmlns:a16="http://schemas.microsoft.com/office/drawing/2014/main" id="{FDE0BA38-01BB-D1E8-406F-6C00F93A173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08.153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7896" y="-1"/>
            <a:ext cx="8128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418C2-2DBF-125E-391F-C912014F9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1999" cy="2777722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andara" panose="020E0502030303020204" pitchFamily="34" charset="0"/>
              </a:rPr>
              <a:t>Language Model Beats Diffusion</a:t>
            </a:r>
            <a:br>
              <a:rPr lang="en-US" sz="5400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en-US" sz="5400" b="1" dirty="0">
                <a:solidFill>
                  <a:schemeClr val="bg1"/>
                </a:solidFill>
                <a:latin typeface="Candara" panose="020E0502030303020204" pitchFamily="34" charset="0"/>
              </a:rPr>
              <a:t>– Tokenizer is Key to Visual Generation</a:t>
            </a:r>
            <a:endParaRPr lang="en-US" sz="5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B83AB-E0A1-EA3E-0A47-5DC7F86AF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064667"/>
            <a:ext cx="9144000" cy="1022517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  <a:cs typeface="Didot" panose="02000503000000020003" pitchFamily="2" charset="-79"/>
              </a:rPr>
              <a:t>Google | Carnegie Mellon University</a:t>
            </a:r>
          </a:p>
          <a:p>
            <a:r>
              <a:rPr lang="en-US" dirty="0">
                <a:latin typeface="Candara" panose="020E0502030303020204" pitchFamily="34" charset="0"/>
                <a:cs typeface="Didot" panose="02000503000000020003" pitchFamily="2" charset="-79"/>
              </a:rPr>
              <a:t>ICLR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6360E-0DC8-8D9F-5AAC-4531DC31475F}"/>
              </a:ext>
            </a:extLst>
          </p:cNvPr>
          <p:cNvSpPr txBox="1"/>
          <p:nvPr/>
        </p:nvSpPr>
        <p:spPr>
          <a:xfrm>
            <a:off x="9856104" y="6596390"/>
            <a:ext cx="2335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i="1" dirty="0"/>
              <a:t>*Slides borrowed from Lijun Yu’s </a:t>
            </a:r>
            <a:r>
              <a:rPr lang="en-CA" sz="1100" i="1" dirty="0">
                <a:hlinkClick r:id="rId5"/>
              </a:rPr>
              <a:t>Talk</a:t>
            </a:r>
            <a:r>
              <a:rPr lang="en-CA" sz="1100" i="1" dirty="0"/>
              <a:t> </a:t>
            </a:r>
            <a:endParaRPr lang="LID4096" sz="1100" i="1" dirty="0"/>
          </a:p>
        </p:txBody>
      </p:sp>
    </p:spTree>
    <p:extLst>
      <p:ext uri="{BB962C8B-B14F-4D97-AF65-F5344CB8AC3E}">
        <p14:creationId xmlns:p14="http://schemas.microsoft.com/office/powerpoint/2010/main" val="1452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999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999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29E89-8BC8-4FAC-02D2-5C3DE0D5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>
                <a:latin typeface="Candara" panose="020E0502030303020204" pitchFamily="34" charset="0"/>
              </a:rPr>
              <a:t>Joint Image-Video Tokenization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7F045-5179-06E0-C7B8-760ADDA76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5" y="2189732"/>
            <a:ext cx="7391406" cy="4157964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Utilizing large-scale labeled image data has been shown beneficial for video models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E.g., make-a-video, </a:t>
            </a:r>
            <a:r>
              <a:rPr lang="en-US" sz="2000" dirty="0" err="1">
                <a:latin typeface="Candara" panose="020E0502030303020204" pitchFamily="34" charset="0"/>
              </a:rPr>
              <a:t>phenaki</a:t>
            </a:r>
            <a:r>
              <a:rPr lang="en-US" sz="2000" dirty="0">
                <a:latin typeface="Candara" panose="020E0502030303020204" pitchFamily="34" charset="0"/>
              </a:rPr>
              <a:t>, etc.</a:t>
            </a:r>
          </a:p>
          <a:p>
            <a:r>
              <a:rPr lang="en-US" sz="2400" dirty="0">
                <a:latin typeface="Candara" panose="020E0502030303020204" pitchFamily="34" charset="0"/>
              </a:rPr>
              <a:t>Native 3D CNNs in MAGVIT face challenges to tokenize single images due to temporal receptive field</a:t>
            </a:r>
          </a:p>
          <a:p>
            <a:r>
              <a:rPr lang="en-US" sz="2400" dirty="0">
                <a:latin typeface="Candara" panose="020E0502030303020204" pitchFamily="34" charset="0"/>
              </a:rPr>
              <a:t>Existing solution: C-</a:t>
            </a:r>
            <a:r>
              <a:rPr lang="en-US" sz="2400" dirty="0" err="1">
                <a:latin typeface="Candara" panose="020E0502030303020204" pitchFamily="34" charset="0"/>
              </a:rPr>
              <a:t>ViViT</a:t>
            </a:r>
            <a:r>
              <a:rPr lang="en-US" sz="2400" dirty="0">
                <a:latin typeface="Candara" panose="020E0502030303020204" pitchFamily="34" charset="0"/>
              </a:rPr>
              <a:t> from </a:t>
            </a:r>
            <a:r>
              <a:rPr lang="en-US" sz="2400" dirty="0" err="1">
                <a:latin typeface="Candara" panose="020E0502030303020204" pitchFamily="34" charset="0"/>
              </a:rPr>
              <a:t>phenaki</a:t>
            </a:r>
            <a:r>
              <a:rPr lang="zh-CN" altLang="en-US" sz="2400" dirty="0">
                <a:latin typeface="Candara" panose="020E0502030303020204" pitchFamily="34" charset="0"/>
              </a:rPr>
              <a:t> </a:t>
            </a:r>
            <a:r>
              <a:rPr lang="en-US" sz="2400" dirty="0">
                <a:latin typeface="Candara" panose="020E0502030303020204" pitchFamily="34" charset="0"/>
              </a:rPr>
              <a:t>➡️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Hard to generalize to different spatial resolutions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Worse visual quality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Worse spatial causality of tokens</a:t>
            </a:r>
          </a:p>
        </p:txBody>
      </p:sp>
      <p:pic>
        <p:nvPicPr>
          <p:cNvPr id="4" name="Picture 3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CF8D46A4-15E6-472F-8647-CBE06E67B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541"/>
          <a:stretch/>
        </p:blipFill>
        <p:spPr>
          <a:xfrm>
            <a:off x="8289235" y="2560757"/>
            <a:ext cx="2235083" cy="356107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4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29E89-8BC8-4FAC-02D2-5C3DE0D5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>
                <a:latin typeface="Candara" panose="020E0502030303020204" pitchFamily="34" charset="0"/>
              </a:rPr>
              <a:t>Joint Image-Video Tokenization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7F045-5179-06E0-C7B8-760ADDA76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43" y="2203079"/>
            <a:ext cx="5128591" cy="41579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ndara" panose="020E0502030303020204" pitchFamily="34" charset="0"/>
              </a:rPr>
              <a:t>Exploring two new designs:</a:t>
            </a:r>
          </a:p>
          <a:p>
            <a:pPr marL="0" indent="0">
              <a:buNone/>
            </a:pPr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Combining C-</a:t>
            </a:r>
            <a:r>
              <a:rPr lang="en-US" sz="2400" dirty="0" err="1">
                <a:latin typeface="Candara" panose="020E0502030303020204" pitchFamily="34" charset="0"/>
              </a:rPr>
              <a:t>ViViT</a:t>
            </a:r>
            <a:r>
              <a:rPr lang="en-US" sz="2400" dirty="0">
                <a:latin typeface="Candara" panose="020E0502030303020204" pitchFamily="34" charset="0"/>
              </a:rPr>
              <a:t> and MAGVIT</a:t>
            </a:r>
          </a:p>
          <a:p>
            <a:pPr lvl="1"/>
            <a:r>
              <a:rPr lang="en-US" sz="1800" dirty="0">
                <a:latin typeface="Candara" panose="020E0502030303020204" pitchFamily="34" charset="0"/>
              </a:rPr>
              <a:t>3D CNNs replace the spatial transformer and process 4-frame blocks.</a:t>
            </a:r>
          </a:p>
          <a:p>
            <a:endParaRPr lang="en-US" sz="1800" dirty="0">
              <a:latin typeface="Candara" panose="020E0502030303020204" pitchFamily="34" charset="0"/>
            </a:endParaRPr>
          </a:p>
          <a:p>
            <a:r>
              <a:rPr lang="en-US" sz="2400" b="1" dirty="0">
                <a:latin typeface="Candara" panose="020E0502030303020204" pitchFamily="34" charset="0"/>
              </a:rPr>
              <a:t>Temporally causal 3D CNN</a:t>
            </a:r>
            <a:r>
              <a:rPr lang="en-US" sz="2400" dirty="0">
                <a:latin typeface="Candara" panose="020E0502030303020204" pitchFamily="34" charset="0"/>
              </a:rPr>
              <a:t>,</a:t>
            </a:r>
            <a:br>
              <a:rPr lang="en-US" sz="2000" dirty="0">
                <a:latin typeface="Candara" panose="020E0502030303020204" pitchFamily="34" charset="0"/>
              </a:rPr>
            </a:br>
            <a:r>
              <a:rPr lang="en-US" sz="1800" dirty="0">
                <a:latin typeface="Candara" panose="020E0502030303020204" pitchFamily="34" charset="0"/>
              </a:rPr>
              <a:t>via custom convolution padding and </a:t>
            </a:r>
            <a:r>
              <a:rPr lang="en-US" sz="1800" dirty="0" err="1">
                <a:latin typeface="Candara" panose="020E0502030303020204" pitchFamily="34" charset="0"/>
              </a:rPr>
              <a:t>upsampling</a:t>
            </a:r>
            <a:endParaRPr lang="en-US" sz="1800" dirty="0">
              <a:latin typeface="Candara" panose="020E0502030303020204" pitchFamily="34" charset="0"/>
            </a:endParaRPr>
          </a:p>
          <a:p>
            <a:pPr lvl="1"/>
            <a:r>
              <a:rPr lang="en-US" sz="1800" dirty="0">
                <a:latin typeface="Candara" panose="020E0502030303020204" pitchFamily="34" charset="0"/>
              </a:rPr>
              <a:t>The first frame remains independent.</a:t>
            </a:r>
          </a:p>
          <a:p>
            <a:pPr lvl="1"/>
            <a:r>
              <a:rPr lang="en-US" sz="1800" dirty="0">
                <a:latin typeface="Candara" panose="020E0502030303020204" pitchFamily="34" charset="0"/>
              </a:rPr>
              <a:t>Allowing for videos of variable length.</a:t>
            </a:r>
          </a:p>
        </p:txBody>
      </p:sp>
      <p:pic>
        <p:nvPicPr>
          <p:cNvPr id="4" name="Picture 3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CF8D46A4-15E6-472F-8647-CBE06E67B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37"/>
          <a:stretch/>
        </p:blipFill>
        <p:spPr>
          <a:xfrm>
            <a:off x="5705061" y="2560060"/>
            <a:ext cx="5555845" cy="34398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8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29E89-8BC8-4FAC-02D2-5C3DE0D5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>
                <a:latin typeface="Candara" panose="020E0502030303020204" pitchFamily="34" charset="0"/>
              </a:rPr>
              <a:t>Joint Image-Video Tokenization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58F9F4D-30CC-F834-B933-B7F65D6EE1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0087965"/>
              </p:ext>
            </p:extLst>
          </p:nvPr>
        </p:nvGraphicFramePr>
        <p:xfrm>
          <a:off x="646044" y="3704321"/>
          <a:ext cx="5449957" cy="215013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292352">
                  <a:extLst>
                    <a:ext uri="{9D8B030D-6E8A-4147-A177-3AD203B41FA5}">
                      <a16:colId xmlns:a16="http://schemas.microsoft.com/office/drawing/2014/main" val="4142522376"/>
                    </a:ext>
                  </a:extLst>
                </a:gridCol>
                <a:gridCol w="1258547">
                  <a:extLst>
                    <a:ext uri="{9D8B030D-6E8A-4147-A177-3AD203B41FA5}">
                      <a16:colId xmlns:a16="http://schemas.microsoft.com/office/drawing/2014/main" val="3865401956"/>
                    </a:ext>
                  </a:extLst>
                </a:gridCol>
                <a:gridCol w="921436">
                  <a:extLst>
                    <a:ext uri="{9D8B030D-6E8A-4147-A177-3AD203B41FA5}">
                      <a16:colId xmlns:a16="http://schemas.microsoft.com/office/drawing/2014/main" val="459202435"/>
                    </a:ext>
                  </a:extLst>
                </a:gridCol>
                <a:gridCol w="977622">
                  <a:extLst>
                    <a:ext uri="{9D8B030D-6E8A-4147-A177-3AD203B41FA5}">
                      <a16:colId xmlns:a16="http://schemas.microsoft.com/office/drawing/2014/main" val="1516536985"/>
                    </a:ext>
                  </a:extLst>
                </a:gridCol>
              </a:tblGrid>
              <a:tr h="430027">
                <a:tc>
                  <a:txBody>
                    <a:bodyPr/>
                    <a:lstStyle/>
                    <a:p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#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FID↓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FVD↓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37970"/>
                  </a:ext>
                </a:extLst>
              </a:tr>
              <a:tr h="4300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MAGVIT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39M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107.15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20465"/>
                  </a:ext>
                </a:extLst>
              </a:tr>
              <a:tr h="430027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C-</a:t>
                      </a:r>
                      <a:r>
                        <a:rPr lang="en-US" dirty="0" err="1">
                          <a:latin typeface="Candara" panose="020E0502030303020204" pitchFamily="34" charset="0"/>
                        </a:rPr>
                        <a:t>ViViT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90M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28.02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437.54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003154"/>
                  </a:ext>
                </a:extLst>
              </a:tr>
              <a:tr h="430027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C-</a:t>
                      </a:r>
                      <a:r>
                        <a:rPr lang="en-US" dirty="0" err="1">
                          <a:latin typeface="Candara" panose="020E0502030303020204" pitchFamily="34" charset="0"/>
                        </a:rPr>
                        <a:t>ViViT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+ MAGVIT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67M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13.52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316.70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625670"/>
                  </a:ext>
                </a:extLst>
              </a:tr>
              <a:tr h="430027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MAGVITv2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58M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7.06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ndara" panose="020E0502030303020204" pitchFamily="34" charset="0"/>
                        </a:rPr>
                        <a:t>96.33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710268"/>
                  </a:ext>
                </a:extLst>
              </a:tr>
            </a:tbl>
          </a:graphicData>
        </a:graphic>
      </p:graphicFrame>
      <p:pic>
        <p:nvPicPr>
          <p:cNvPr id="4" name="Picture 3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CF8D46A4-15E6-472F-8647-CBE06E67B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" r="1"/>
          <a:stretch/>
        </p:blipFill>
        <p:spPr>
          <a:xfrm>
            <a:off x="6417367" y="3321424"/>
            <a:ext cx="4914148" cy="215013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D9078B-1A3C-5C95-3E4F-CD89186CE1B0}"/>
              </a:ext>
            </a:extLst>
          </p:cNvPr>
          <p:cNvSpPr txBox="1">
            <a:spLocks/>
          </p:cNvSpPr>
          <p:nvPr/>
        </p:nvSpPr>
        <p:spPr>
          <a:xfrm>
            <a:off x="646044" y="2491812"/>
            <a:ext cx="5128591" cy="111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ndara" panose="020E0502030303020204" pitchFamily="34" charset="0"/>
              </a:rPr>
              <a:t>Comparing joint/causal tokenization architectures on UCF-101.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ndara" panose="020E0502030303020204" pitchFamily="34" charset="0"/>
              </a:rPr>
              <a:t>FID is calculated on the first frame.</a:t>
            </a:r>
          </a:p>
        </p:txBody>
      </p:sp>
    </p:spTree>
    <p:extLst>
      <p:ext uri="{BB962C8B-B14F-4D97-AF65-F5344CB8AC3E}">
        <p14:creationId xmlns:p14="http://schemas.microsoft.com/office/powerpoint/2010/main" val="242512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A6837-FDA5-8F6D-9DC6-B9DB3087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Candara" panose="020E0502030303020204" pitchFamily="34" charset="0"/>
              </a:rPr>
              <a:t>Architecture Ablations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5A2E37-6946-F38F-55D6-9B95ED0F0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2684" y="2965593"/>
                <a:ext cx="3988196" cy="34467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>
                    <a:latin typeface="Candara" panose="020E0502030303020204" pitchFamily="34" charset="0"/>
                  </a:rPr>
                  <a:t>Quantizer: VQ </a:t>
                </a:r>
                <a:r>
                  <a:rPr lang="en-US" sz="1800" dirty="0">
                    <a:latin typeface="Candara" panose="020E0502030303020204" pitchFamily="34" charset="0"/>
                    <a:sym typeface="Wingdings" pitchFamily="2" charset="2"/>
                  </a:rPr>
                  <a:t> LFQ</a:t>
                </a:r>
                <a:endParaRPr lang="en-US" sz="1800" dirty="0">
                  <a:latin typeface="Candara" panose="020E0502030303020204" pitchFamily="34" charset="0"/>
                </a:endParaRPr>
              </a:p>
              <a:p>
                <a:r>
                  <a:rPr lang="en-US" sz="1800" dirty="0">
                    <a:latin typeface="Candara" panose="020E0502030303020204" pitchFamily="34" charset="0"/>
                  </a:rPr>
                  <a:t>Large vocabulary: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1800" dirty="0">
                    <a:latin typeface="Candara" panose="020E0502030303020204" pitchFamily="34" charset="0"/>
                    <a:sym typeface="Wingdings" pitchFamily="2" charset="2"/>
                  </a:rPr>
                  <a:t></a:t>
                </a:r>
                <a:r>
                  <a:rPr lang="en-US" sz="1800" dirty="0"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sz="1800" dirty="0">
                  <a:latin typeface="Candara" panose="020E0502030303020204" pitchFamily="34" charset="0"/>
                </a:endParaRPr>
              </a:p>
              <a:p>
                <a:r>
                  <a:rPr lang="en-US" sz="1800" dirty="0">
                    <a:latin typeface="Candara" panose="020E0502030303020204" pitchFamily="34" charset="0"/>
                  </a:rPr>
                  <a:t>Downsampler: average pooling </a:t>
                </a:r>
                <a:r>
                  <a:rPr lang="en-US" sz="1800" dirty="0">
                    <a:latin typeface="Candara" panose="020E0502030303020204" pitchFamily="34" charset="0"/>
                    <a:sym typeface="Wingdings" pitchFamily="2" charset="2"/>
                  </a:rPr>
                  <a:t> strided convolution</a:t>
                </a:r>
              </a:p>
              <a:p>
                <a:r>
                  <a:rPr lang="en-US" sz="1800" dirty="0">
                    <a:latin typeface="Candara" panose="020E0502030303020204" pitchFamily="34" charset="0"/>
                    <a:sym typeface="Wingdings" pitchFamily="2" charset="2"/>
                  </a:rPr>
                  <a:t>Upsampler: resize + convolution  depth to space</a:t>
                </a:r>
              </a:p>
              <a:p>
                <a:r>
                  <a:rPr lang="en-US" sz="1800" dirty="0">
                    <a:latin typeface="Candara" panose="020E0502030303020204" pitchFamily="34" charset="0"/>
                    <a:sym typeface="Wingdings" pitchFamily="2" charset="2"/>
                  </a:rPr>
                  <a:t>Temporal </a:t>
                </a:r>
                <a:r>
                  <a:rPr lang="en-US" sz="1800" dirty="0" err="1">
                    <a:latin typeface="Candara" panose="020E0502030303020204" pitchFamily="34" charset="0"/>
                    <a:sym typeface="Wingdings" pitchFamily="2" charset="2"/>
                  </a:rPr>
                  <a:t>downsample</a:t>
                </a:r>
                <a:r>
                  <a:rPr lang="en-US" sz="1800" dirty="0">
                    <a:latin typeface="Candara" panose="020E0502030303020204" pitchFamily="34" charset="0"/>
                    <a:sym typeface="Wingdings" pitchFamily="2" charset="2"/>
                  </a:rPr>
                  <a:t>: early  late</a:t>
                </a:r>
              </a:p>
              <a:p>
                <a:r>
                  <a:rPr lang="en-US" sz="1800" dirty="0">
                    <a:latin typeface="Candara" panose="020E0502030303020204" pitchFamily="34" charset="0"/>
                    <a:sym typeface="Wingdings" pitchFamily="2" charset="2"/>
                  </a:rPr>
                  <a:t>Deeper: residual blocks 2x  4x</a:t>
                </a:r>
              </a:p>
              <a:p>
                <a:r>
                  <a:rPr lang="en-US" sz="1800" dirty="0">
                    <a:latin typeface="Candara" panose="020E0502030303020204" pitchFamily="34" charset="0"/>
                    <a:sym typeface="Wingdings" pitchFamily="2" charset="2"/>
                  </a:rPr>
                  <a:t>Decoder adaptive normalization</a:t>
                </a:r>
                <a:r>
                  <a:rPr lang="zh-CN" altLang="en-US" sz="1800" dirty="0">
                    <a:latin typeface="Candara" panose="020E0502030303020204" pitchFamily="34" charset="0"/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latin typeface="Candara" panose="020E0502030303020204" pitchFamily="34" charset="0"/>
                    <a:sym typeface="Wingdings" pitchFamily="2" charset="2"/>
                  </a:rPr>
                  <a:t>like</a:t>
                </a:r>
                <a:r>
                  <a:rPr lang="en-US" sz="1800" dirty="0">
                    <a:latin typeface="Candara" panose="020E0502030303020204" pitchFamily="34" charset="0"/>
                    <a:sym typeface="Wingdings" pitchFamily="2" charset="2"/>
                  </a:rPr>
                  <a:t> </a:t>
                </a:r>
                <a:r>
                  <a:rPr lang="en-US" sz="1800" dirty="0" err="1">
                    <a:latin typeface="Candara" panose="020E0502030303020204" pitchFamily="34" charset="0"/>
                    <a:sym typeface="Wingdings" pitchFamily="2" charset="2"/>
                  </a:rPr>
                  <a:t>StyleGAN</a:t>
                </a:r>
                <a:endParaRPr lang="en-US" sz="1800" dirty="0">
                  <a:latin typeface="Candara" panose="020E0502030303020204" pitchFamily="34" charset="0"/>
                  <a:sym typeface="Wingdings" pitchFamily="2" charset="2"/>
                </a:endParaRPr>
              </a:p>
              <a:p>
                <a:r>
                  <a:rPr lang="en-US" sz="1800" dirty="0">
                    <a:latin typeface="Candara" panose="020E0502030303020204" pitchFamily="34" charset="0"/>
                    <a:sym typeface="Wingdings" pitchFamily="2" charset="2"/>
                  </a:rPr>
                  <a:t>3D blur pooling for shift invariance</a:t>
                </a:r>
                <a:endParaRPr lang="en-US" sz="18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5A2E37-6946-F38F-55D6-9B95ED0F0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2684" y="2965593"/>
                <a:ext cx="3988196" cy="3446782"/>
              </a:xfrm>
              <a:blipFill>
                <a:blip r:embed="rId3"/>
                <a:stretch>
                  <a:fillRect l="-952" t="-2206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2F3F991-98AA-EF74-D6DB-FADAB42E2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553" y="171716"/>
            <a:ext cx="6252431" cy="3179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C0FD8-D40F-2E02-4C42-6050FAED4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722" y="3498320"/>
            <a:ext cx="6252431" cy="317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2CCF1-FA30-7EC5-3889-93386CE5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710214"/>
            <a:ext cx="4560584" cy="1274034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Candara" panose="020E0502030303020204" pitchFamily="34" charset="0"/>
              </a:rPr>
              <a:t>Image Reconstruction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72AB0-EF1A-C4B6-ACCA-1E211E459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95" y="2330505"/>
            <a:ext cx="4885449" cy="3979585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VQGAN fails to reconstruct facial details</a:t>
            </a:r>
          </a:p>
          <a:p>
            <a:r>
              <a:rPr lang="en-US" sz="2400" dirty="0">
                <a:latin typeface="Candara" panose="020E0502030303020204" pitchFamily="34" charset="0"/>
              </a:rPr>
              <a:t>MAGVIT-v2 does a much better job when trained on the same dataset</a:t>
            </a:r>
          </a:p>
          <a:p>
            <a:pPr lvl="1"/>
            <a:r>
              <a:rPr lang="en-US" sz="1800" dirty="0">
                <a:latin typeface="Candara" panose="020E0502030303020204" pitchFamily="34" charset="0"/>
              </a:rPr>
              <a:t>Much larger vocabulary</a:t>
            </a:r>
          </a:p>
          <a:p>
            <a:pPr lvl="1"/>
            <a:r>
              <a:rPr lang="en-US" sz="1800" dirty="0">
                <a:latin typeface="Candara" panose="020E0502030303020204" pitchFamily="34" charset="0"/>
              </a:rPr>
              <a:t>More powerful decoder</a:t>
            </a:r>
          </a:p>
          <a:p>
            <a:r>
              <a:rPr lang="en-US" sz="2400" dirty="0">
                <a:latin typeface="Candara" panose="020E0502030303020204" pitchFamily="34" charset="0"/>
              </a:rPr>
              <a:t>And it further scales to larger data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C2CE1-80CD-1299-ED87-D98CE74C3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" r="135" b="3831"/>
          <a:stretch/>
        </p:blipFill>
        <p:spPr>
          <a:xfrm>
            <a:off x="5367056" y="1663438"/>
            <a:ext cx="6255214" cy="4468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B40B-306C-DC35-BB20-36C0CBC6D5C5}"/>
              </a:ext>
            </a:extLst>
          </p:cNvPr>
          <p:cNvSpPr txBox="1"/>
          <p:nvPr/>
        </p:nvSpPr>
        <p:spPr>
          <a:xfrm>
            <a:off x="5624555" y="129347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3CF14-2263-6CDA-15AA-1796095A4438}"/>
              </a:ext>
            </a:extLst>
          </p:cNvPr>
          <p:cNvSpPr txBox="1"/>
          <p:nvPr/>
        </p:nvSpPr>
        <p:spPr>
          <a:xfrm>
            <a:off x="7049786" y="1050882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VQGAN</a:t>
            </a:r>
          </a:p>
          <a:p>
            <a:pPr algn="ctr"/>
            <a:r>
              <a:rPr lang="en-US" dirty="0">
                <a:latin typeface="Candara" panose="020E0502030303020204" pitchFamily="34" charset="0"/>
              </a:rPr>
              <a:t>(ImageNet)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BA90C-4922-E809-6F8A-1BC7D06A9D7B}"/>
              </a:ext>
            </a:extLst>
          </p:cNvPr>
          <p:cNvSpPr txBox="1"/>
          <p:nvPr/>
        </p:nvSpPr>
        <p:spPr>
          <a:xfrm>
            <a:off x="8614635" y="105088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MAGVIT-v2</a:t>
            </a:r>
          </a:p>
          <a:p>
            <a:pPr algn="ctr"/>
            <a:r>
              <a:rPr lang="en-US" dirty="0">
                <a:latin typeface="Candara" panose="020E0502030303020204" pitchFamily="34" charset="0"/>
              </a:rPr>
              <a:t>(ImageNet)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B4817-0683-151D-6E14-AC4727322620}"/>
              </a:ext>
            </a:extLst>
          </p:cNvPr>
          <p:cNvSpPr txBox="1"/>
          <p:nvPr/>
        </p:nvSpPr>
        <p:spPr>
          <a:xfrm>
            <a:off x="10106251" y="1050881"/>
            <a:ext cx="155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MAGVIT-v2</a:t>
            </a:r>
          </a:p>
          <a:p>
            <a:pPr algn="ctr"/>
            <a:r>
              <a:rPr lang="en-US" dirty="0">
                <a:latin typeface="Candara" panose="020E0502030303020204" pitchFamily="34" charset="0"/>
              </a:rPr>
              <a:t>(Web Images)</a:t>
            </a:r>
          </a:p>
        </p:txBody>
      </p:sp>
    </p:spTree>
    <p:extLst>
      <p:ext uri="{BB962C8B-B14F-4D97-AF65-F5344CB8AC3E}">
        <p14:creationId xmlns:p14="http://schemas.microsoft.com/office/powerpoint/2010/main" val="227070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2CCF1-FA30-7EC5-3889-93386CE5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710214"/>
            <a:ext cx="4560584" cy="1274034"/>
          </a:xfrm>
        </p:spPr>
        <p:txBody>
          <a:bodyPr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Candara" panose="020E0502030303020204" pitchFamily="34" charset="0"/>
              </a:rPr>
              <a:t>Video Compression</a:t>
            </a:r>
            <a:endParaRPr lang="en-US" sz="4000" dirty="0">
              <a:latin typeface="Candara" panose="020E0502030303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72AB0-EF1A-C4B6-ACCA-1E211E459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95" y="2330505"/>
            <a:ext cx="5115173" cy="1695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ndara" panose="020E0502030303020204" pitchFamily="34" charset="0"/>
              </a:rPr>
              <a:t>MAGVIT-v2 is preferred over MAGVIT, HEVC (H.265), and VVC (H.266) in subjective rater study.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2DAF3-A9C7-EB98-CFDD-46B01993E9F5}"/>
              </a:ext>
            </a:extLst>
          </p:cNvPr>
          <p:cNvSpPr txBox="1"/>
          <p:nvPr/>
        </p:nvSpPr>
        <p:spPr>
          <a:xfrm>
            <a:off x="11361420" y="3474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ked_resized_3in1_text">
            <a:hlinkClick r:id="" action="ppaction://media"/>
            <a:extLst>
              <a:ext uri="{FF2B5EF4-FFF2-40B4-BE49-F238E27FC236}">
                <a16:creationId xmlns:a16="http://schemas.microsoft.com/office/drawing/2014/main" id="{A4076F99-D6AE-5773-5B21-5274F0863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936" y="4365126"/>
            <a:ext cx="10916575" cy="2046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490FD4-1E12-4CA8-002F-416FD66A5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515" y="533204"/>
            <a:ext cx="5882569" cy="35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eggs&#10;&#10;Description automatically generated">
            <a:extLst>
              <a:ext uri="{FF2B5EF4-FFF2-40B4-BE49-F238E27FC236}">
                <a16:creationId xmlns:a16="http://schemas.microsoft.com/office/drawing/2014/main" id="{C9B9D641-9C6A-4D42-3B28-AA419E52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19" y="2304810"/>
            <a:ext cx="9379172" cy="1042131"/>
          </a:xfrm>
          <a:prstGeom prst="rect">
            <a:avLst/>
          </a:prstGeom>
        </p:spPr>
      </p:pic>
      <p:pic>
        <p:nvPicPr>
          <p:cNvPr id="7" name="Picture 6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6E0407FA-5BC5-9ED5-2D40-1C860ECEA5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6"/>
          <a:stretch/>
        </p:blipFill>
        <p:spPr>
          <a:xfrm>
            <a:off x="2055953" y="3703544"/>
            <a:ext cx="9427937" cy="2036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0C533B-91CE-2F74-EC43-1F08FC23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Masked Video Synthesis</a:t>
            </a:r>
          </a:p>
        </p:txBody>
      </p: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31787901-5C2A-D835-6646-22C9AE00706D}"/>
              </a:ext>
            </a:extLst>
          </p:cNvPr>
          <p:cNvGrpSpPr/>
          <p:nvPr/>
        </p:nvGrpSpPr>
        <p:grpSpPr>
          <a:xfrm rot="5400000">
            <a:off x="392843" y="3618481"/>
            <a:ext cx="1362788" cy="532349"/>
            <a:chOff x="11502975" y="6912194"/>
            <a:chExt cx="1962478" cy="766607"/>
          </a:xfrm>
        </p:grpSpPr>
        <p:cxnSp>
          <p:nvCxnSpPr>
            <p:cNvPr id="829" name="Straight Arrow Connector 828">
              <a:extLst>
                <a:ext uri="{FF2B5EF4-FFF2-40B4-BE49-F238E27FC236}">
                  <a16:creationId xmlns:a16="http://schemas.microsoft.com/office/drawing/2014/main" id="{44D92650-A5C6-E7B3-AE59-F410CED60CC2}"/>
                </a:ext>
              </a:extLst>
            </p:cNvPr>
            <p:cNvCxnSpPr>
              <a:cxnSpLocks/>
            </p:cNvCxnSpPr>
            <p:nvPr/>
          </p:nvCxnSpPr>
          <p:spPr>
            <a:xfrm>
              <a:off x="11502975" y="7295497"/>
              <a:ext cx="1962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73D03ED5-7131-E834-CCCF-DB4FB52AEE51}"/>
                </a:ext>
              </a:extLst>
            </p:cNvPr>
            <p:cNvSpPr/>
            <p:nvPr/>
          </p:nvSpPr>
          <p:spPr>
            <a:xfrm>
              <a:off x="11739831" y="6912194"/>
              <a:ext cx="1497445" cy="76660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11" dirty="0">
                  <a:latin typeface="Candara" panose="020E0502030303020204" pitchFamily="34" charset="0"/>
                  <a:cs typeface="Arial" panose="020B0604020202020204" pitchFamily="34" charset="0"/>
                </a:rPr>
                <a:t>Bidirectional Transformer</a:t>
              </a:r>
            </a:p>
          </p:txBody>
        </p:sp>
      </p:grpSp>
      <p:pic>
        <p:nvPicPr>
          <p:cNvPr id="1889" name="Picture 1888">
            <a:extLst>
              <a:ext uri="{FF2B5EF4-FFF2-40B4-BE49-F238E27FC236}">
                <a16:creationId xmlns:a16="http://schemas.microsoft.com/office/drawing/2014/main" id="{6C90E5E4-AEAB-621F-297F-A2FE510F4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09" y="1920241"/>
            <a:ext cx="921059" cy="1219243"/>
          </a:xfrm>
          <a:prstGeom prst="rect">
            <a:avLst/>
          </a:prstGeom>
        </p:spPr>
      </p:pic>
      <p:pic>
        <p:nvPicPr>
          <p:cNvPr id="1960" name="Picture 1959">
            <a:extLst>
              <a:ext uri="{FF2B5EF4-FFF2-40B4-BE49-F238E27FC236}">
                <a16:creationId xmlns:a16="http://schemas.microsoft.com/office/drawing/2014/main" id="{CCA8E892-D8EA-C5F3-7713-4471532E4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44" y="4629827"/>
            <a:ext cx="950924" cy="1039859"/>
          </a:xfrm>
          <a:prstGeom prst="rect">
            <a:avLst/>
          </a:prstGeom>
        </p:spPr>
      </p:pic>
      <p:sp>
        <p:nvSpPr>
          <p:cNvPr id="1965" name="Rectangle 1964">
            <a:extLst>
              <a:ext uri="{FF2B5EF4-FFF2-40B4-BE49-F238E27FC236}">
                <a16:creationId xmlns:a16="http://schemas.microsoft.com/office/drawing/2014/main" id="{BC598D64-83B6-C990-F728-78072AB85131}"/>
              </a:ext>
            </a:extLst>
          </p:cNvPr>
          <p:cNvSpPr/>
          <p:nvPr/>
        </p:nvSpPr>
        <p:spPr>
          <a:xfrm>
            <a:off x="3129161" y="2244008"/>
            <a:ext cx="1053972" cy="3556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72">
              <a:latin typeface="Candara" panose="020E0502030303020204" pitchFamily="34" charset="0"/>
            </a:endParaRPr>
          </a:p>
        </p:txBody>
      </p:sp>
      <p:sp>
        <p:nvSpPr>
          <p:cNvPr id="1966" name="TextBox 1965">
            <a:extLst>
              <a:ext uri="{FF2B5EF4-FFF2-40B4-BE49-F238E27FC236}">
                <a16:creationId xmlns:a16="http://schemas.microsoft.com/office/drawing/2014/main" id="{03083042-0484-A18D-3551-4D9A4A88D47C}"/>
              </a:ext>
            </a:extLst>
          </p:cNvPr>
          <p:cNvSpPr txBox="1"/>
          <p:nvPr/>
        </p:nvSpPr>
        <p:spPr>
          <a:xfrm>
            <a:off x="2010934" y="5861049"/>
            <a:ext cx="2854697" cy="85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latin typeface="Candara" panose="020E0502030303020204" pitchFamily="34" charset="0"/>
              </a:rPr>
              <a:t>Masked tokens at each step: </a:t>
            </a:r>
            <a:br>
              <a:rPr lang="en-US" sz="1667" dirty="0">
                <a:latin typeface="Candara" panose="020E0502030303020204" pitchFamily="34" charset="0"/>
              </a:rPr>
            </a:br>
            <a:r>
              <a:rPr lang="en-US" sz="1600" dirty="0">
                <a:solidFill>
                  <a:schemeClr val="accent3"/>
                </a:solidFill>
                <a:latin typeface="Candara" panose="020E0502030303020204" pitchFamily="34" charset="0"/>
              </a:rPr>
              <a:t>Mask</a:t>
            </a:r>
            <a:r>
              <a:rPr lang="en-US" sz="1600" dirty="0">
                <a:latin typeface="Candara" panose="020E0502030303020204" pitchFamily="34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andara" panose="020E0502030303020204" pitchFamily="34" charset="0"/>
              </a:rPr>
              <a:t>Condition</a:t>
            </a:r>
            <a:r>
              <a:rPr lang="en-US" sz="1600" dirty="0">
                <a:latin typeface="Candara" panose="020E0502030303020204" pitchFamily="34" charset="0"/>
              </a:rPr>
              <a:t>  </a:t>
            </a:r>
            <a:r>
              <a:rPr lang="en-US" sz="1600" dirty="0">
                <a:solidFill>
                  <a:schemeClr val="accent1"/>
                </a:solidFill>
                <a:latin typeface="Candara" panose="020E0502030303020204" pitchFamily="34" charset="0"/>
              </a:rPr>
              <a:t>Prediction</a:t>
            </a:r>
          </a:p>
          <a:p>
            <a:endParaRPr lang="en-US" sz="1667" dirty="0">
              <a:latin typeface="Candara" panose="020E0502030303020204" pitchFamily="34" charset="0"/>
            </a:endParaRPr>
          </a:p>
        </p:txBody>
      </p:sp>
      <p:sp>
        <p:nvSpPr>
          <p:cNvPr id="1967" name="TextBox 1966">
            <a:extLst>
              <a:ext uri="{FF2B5EF4-FFF2-40B4-BE49-F238E27FC236}">
                <a16:creationId xmlns:a16="http://schemas.microsoft.com/office/drawing/2014/main" id="{FD6678C7-7005-62B1-F6D6-9D60506620A5}"/>
              </a:ext>
            </a:extLst>
          </p:cNvPr>
          <p:cNvSpPr txBox="1"/>
          <p:nvPr/>
        </p:nvSpPr>
        <p:spPr>
          <a:xfrm>
            <a:off x="2197379" y="1691702"/>
            <a:ext cx="828761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>
                <a:latin typeface="Candara" panose="020E0502030303020204" pitchFamily="34" charset="0"/>
              </a:rPr>
              <a:t>Input video</a:t>
            </a:r>
          </a:p>
        </p:txBody>
      </p:sp>
      <p:sp>
        <p:nvSpPr>
          <p:cNvPr id="1968" name="TextBox 1967">
            <a:extLst>
              <a:ext uri="{FF2B5EF4-FFF2-40B4-BE49-F238E27FC236}">
                <a16:creationId xmlns:a16="http://schemas.microsoft.com/office/drawing/2014/main" id="{9236EFE4-75A1-07D0-1982-BA53D10BAC27}"/>
              </a:ext>
            </a:extLst>
          </p:cNvPr>
          <p:cNvSpPr txBox="1"/>
          <p:nvPr/>
        </p:nvSpPr>
        <p:spPr>
          <a:xfrm>
            <a:off x="3204173" y="1872852"/>
            <a:ext cx="1851498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latin typeface="Candara" panose="020E0502030303020204" pitchFamily="34" charset="0"/>
              </a:rPr>
              <a:t>Generated videos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33BAD3-EA5E-20C0-64FF-BFC016DD1C71}"/>
              </a:ext>
            </a:extLst>
          </p:cNvPr>
          <p:cNvSpPr/>
          <p:nvPr/>
        </p:nvSpPr>
        <p:spPr>
          <a:xfrm>
            <a:off x="4183134" y="2244008"/>
            <a:ext cx="1050928" cy="3556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72">
              <a:latin typeface="Candara" panose="020E05020303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E351F-CD67-6819-DA21-4E0D3B8F0120}"/>
              </a:ext>
            </a:extLst>
          </p:cNvPr>
          <p:cNvSpPr/>
          <p:nvPr/>
        </p:nvSpPr>
        <p:spPr>
          <a:xfrm>
            <a:off x="5217937" y="2244008"/>
            <a:ext cx="1041785" cy="3556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72">
              <a:latin typeface="Candara" panose="020E05020303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89A709-E7D0-CEEC-7DB6-B28A60781304}"/>
              </a:ext>
            </a:extLst>
          </p:cNvPr>
          <p:cNvSpPr/>
          <p:nvPr/>
        </p:nvSpPr>
        <p:spPr>
          <a:xfrm>
            <a:off x="6259722" y="2244008"/>
            <a:ext cx="1050929" cy="3556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72">
              <a:latin typeface="Candara" panose="020E05020303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296999-7CB3-8BB0-3BEE-920CAD1F4045}"/>
              </a:ext>
            </a:extLst>
          </p:cNvPr>
          <p:cNvSpPr/>
          <p:nvPr/>
        </p:nvSpPr>
        <p:spPr>
          <a:xfrm>
            <a:off x="7310651" y="2244008"/>
            <a:ext cx="1099341" cy="3556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72">
              <a:latin typeface="Candara" panose="020E0502030303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185046-ADF0-7681-8981-A320BB57BE36}"/>
              </a:ext>
            </a:extLst>
          </p:cNvPr>
          <p:cNvSpPr/>
          <p:nvPr/>
        </p:nvSpPr>
        <p:spPr>
          <a:xfrm>
            <a:off x="8359418" y="2244008"/>
            <a:ext cx="1041787" cy="3556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72">
              <a:latin typeface="Candara" panose="020E05020303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48DC81-8832-FAE7-A17E-B09DF2247FC8}"/>
              </a:ext>
            </a:extLst>
          </p:cNvPr>
          <p:cNvSpPr/>
          <p:nvPr/>
        </p:nvSpPr>
        <p:spPr>
          <a:xfrm>
            <a:off x="9401205" y="2244008"/>
            <a:ext cx="1107951" cy="3556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72">
              <a:latin typeface="Candara" panose="020E0502030303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E30AE6-56DC-F238-B7BE-C8D5341B3129}"/>
              </a:ext>
            </a:extLst>
          </p:cNvPr>
          <p:cNvSpPr/>
          <p:nvPr/>
        </p:nvSpPr>
        <p:spPr>
          <a:xfrm>
            <a:off x="10442992" y="2244008"/>
            <a:ext cx="1107951" cy="3556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72">
              <a:latin typeface="Candara" panose="020E0502030303020204" pitchFamily="34" charset="0"/>
            </a:endParaRPr>
          </a:p>
        </p:txBody>
      </p:sp>
      <p:sp>
        <p:nvSpPr>
          <p:cNvPr id="1961" name="TextBox 1960">
            <a:extLst>
              <a:ext uri="{FF2B5EF4-FFF2-40B4-BE49-F238E27FC236}">
                <a16:creationId xmlns:a16="http://schemas.microsoft.com/office/drawing/2014/main" id="{BA27BB52-27C0-45BD-5408-DE8031ECCC05}"/>
              </a:ext>
            </a:extLst>
          </p:cNvPr>
          <p:cNvSpPr txBox="1"/>
          <p:nvPr/>
        </p:nvSpPr>
        <p:spPr>
          <a:xfrm>
            <a:off x="3869330" y="3382760"/>
            <a:ext cx="185659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latin typeface="Candara" panose="020E0502030303020204" pitchFamily="34" charset="0"/>
              </a:rPr>
              <a:t>Sampling progress</a:t>
            </a:r>
          </a:p>
        </p:txBody>
      </p:sp>
      <p:cxnSp>
        <p:nvCxnSpPr>
          <p:cNvPr id="1962" name="Straight Arrow Connector 1961">
            <a:extLst>
              <a:ext uri="{FF2B5EF4-FFF2-40B4-BE49-F238E27FC236}">
                <a16:creationId xmlns:a16="http://schemas.microsoft.com/office/drawing/2014/main" id="{0E4EE571-32EA-9A05-0530-BAF2598686EC}"/>
              </a:ext>
            </a:extLst>
          </p:cNvPr>
          <p:cNvCxnSpPr>
            <a:cxnSpLocks/>
          </p:cNvCxnSpPr>
          <p:nvPr/>
        </p:nvCxnSpPr>
        <p:spPr>
          <a:xfrm>
            <a:off x="5745370" y="3557199"/>
            <a:ext cx="224870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8EDAB85-FFD8-DB71-570B-62DC79E0F99A}"/>
              </a:ext>
            </a:extLst>
          </p:cNvPr>
          <p:cNvSpPr txBox="1"/>
          <p:nvPr/>
        </p:nvSpPr>
        <p:spPr>
          <a:xfrm>
            <a:off x="4942114" y="1676461"/>
            <a:ext cx="4195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andara" panose="020E0502030303020204" pitchFamily="34" charset="0"/>
              </a:rPr>
              <a:t>Here we decode intermediate states for visualization, which does not happen in standard sampling.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F242A8-0846-22B2-E76E-FAC05BE87A84}"/>
              </a:ext>
            </a:extLst>
          </p:cNvPr>
          <p:cNvSpPr txBox="1"/>
          <p:nvPr/>
        </p:nvSpPr>
        <p:spPr>
          <a:xfrm>
            <a:off x="4968651" y="5753402"/>
            <a:ext cx="69451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ndara" panose="020E0502030303020204" pitchFamily="34" charset="0"/>
              </a:rPr>
              <a:t>Initial state includes the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ndara" panose="020E0502030303020204" pitchFamily="34" charset="0"/>
              </a:rPr>
              <a:t>Keep some generated tokens at each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ndara" panose="020E0502030303020204" pitchFamily="34" charset="0"/>
              </a:rPr>
              <a:t>All output tokens are predicted by the model, including condition</a:t>
            </a:r>
          </a:p>
        </p:txBody>
      </p:sp>
    </p:spTree>
    <p:extLst>
      <p:ext uri="{BB962C8B-B14F-4D97-AF65-F5344CB8AC3E}">
        <p14:creationId xmlns:p14="http://schemas.microsoft.com/office/powerpoint/2010/main" val="19889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og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989A95C7-6E97-6410-DDBC-02FE33600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568" y="2340418"/>
            <a:ext cx="1625548" cy="1625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0ECEF2-C2D2-FD0E-6CE9-04B86705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Candara" panose="020E0502030303020204" pitchFamily="34" charset="0"/>
              </a:rPr>
              <a:t>MAGVIT: Masked Generative Video Transformer</a:t>
            </a:r>
            <a:endParaRPr lang="en-US" sz="4000" dirty="0">
              <a:latin typeface="Candara" panose="020E0502030303020204" pitchFamily="34" charset="0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B0028BE-CD2B-2F79-1714-F3869954D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1068402" y="4751854"/>
            <a:ext cx="1625548" cy="1625548"/>
          </a:xfrm>
        </p:spPr>
      </p:pic>
      <p:pic>
        <p:nvPicPr>
          <p:cNvPr id="4" name="Picture 3" descr="A picture containing sky, water, outdoor, nature&#10;&#10;Description automatically generated">
            <a:extLst>
              <a:ext uri="{FF2B5EF4-FFF2-40B4-BE49-F238E27FC236}">
                <a16:creationId xmlns:a16="http://schemas.microsoft.com/office/drawing/2014/main" id="{3CBD1C0C-5F2C-EE58-8229-6DC208CA2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981" y="2311273"/>
            <a:ext cx="1084056" cy="1084056"/>
          </a:xfrm>
          <a:prstGeom prst="rect">
            <a:avLst/>
          </a:prstGeom>
        </p:spPr>
      </p:pic>
      <p:pic>
        <p:nvPicPr>
          <p:cNvPr id="5" name="Picture 4" descr="A sunset over a large flat area&#10;&#10;Description automatically generated with low confidence">
            <a:extLst>
              <a:ext uri="{FF2B5EF4-FFF2-40B4-BE49-F238E27FC236}">
                <a16:creationId xmlns:a16="http://schemas.microsoft.com/office/drawing/2014/main" id="{CD4180DA-A8A9-52EE-E6AB-B634C7D00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487" y="2913202"/>
            <a:ext cx="1084056" cy="1084056"/>
          </a:xfrm>
          <a:prstGeom prst="rect">
            <a:avLst/>
          </a:prstGeom>
        </p:spPr>
      </p:pic>
      <p:pic>
        <p:nvPicPr>
          <p:cNvPr id="6" name="Picture 5" descr="A picture containing table, coffee table, worktable&#10;&#10;Description automatically generated">
            <a:extLst>
              <a:ext uri="{FF2B5EF4-FFF2-40B4-BE49-F238E27FC236}">
                <a16:creationId xmlns:a16="http://schemas.microsoft.com/office/drawing/2014/main" id="{5A77A9A7-EAD7-AABB-0F1D-0737E3606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109" y="2340418"/>
            <a:ext cx="1625548" cy="1625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E80509-680A-B041-D8D4-FE7435433387}"/>
              </a:ext>
            </a:extLst>
          </p:cNvPr>
          <p:cNvSpPr txBox="1"/>
          <p:nvPr/>
        </p:nvSpPr>
        <p:spPr>
          <a:xfrm>
            <a:off x="9596810" y="2913202"/>
            <a:ext cx="127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Squeezing something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CFDF3D3-45D4-DD34-0B10-49CBAD1C3D9F}"/>
              </a:ext>
            </a:extLst>
          </p:cNvPr>
          <p:cNvSpPr/>
          <p:nvPr/>
        </p:nvSpPr>
        <p:spPr>
          <a:xfrm>
            <a:off x="1226069" y="4115776"/>
            <a:ext cx="233781" cy="42455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Candara" panose="020E05020303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A68C88-0723-2BF3-38C7-0E8352EECE6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422678" y="4751854"/>
            <a:ext cx="1625548" cy="1625548"/>
          </a:xfrm>
          <a:prstGeom prst="rect">
            <a:avLst/>
          </a:prstGeom>
        </p:spPr>
      </p:pic>
      <p:pic>
        <p:nvPicPr>
          <p:cNvPr id="20" name="Picture 19" descr="A picture containing road, outdoor, street, sky&#10;&#10;Description automatically generated">
            <a:extLst>
              <a:ext uri="{FF2B5EF4-FFF2-40B4-BE49-F238E27FC236}">
                <a16:creationId xmlns:a16="http://schemas.microsoft.com/office/drawing/2014/main" id="{3EAFAB55-9CC2-C8C3-4E6D-E29E975FD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060" y="2340418"/>
            <a:ext cx="1625548" cy="16255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7A3493-67BB-88F6-93AA-A4AD8D79418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156971" y="4751854"/>
            <a:ext cx="1625548" cy="16255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6DBE29-BC3E-F65E-8140-4B47BF92742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245540" y="4751854"/>
            <a:ext cx="1625548" cy="16255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7EE3E4-B2EC-56FF-1E22-C76976483FD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334109" y="4751854"/>
            <a:ext cx="1625548" cy="1625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20AB2-5DA2-87E9-29AE-019DBDBD324C}"/>
              </a:ext>
            </a:extLst>
          </p:cNvPr>
          <p:cNvSpPr txBox="1"/>
          <p:nvPr/>
        </p:nvSpPr>
        <p:spPr>
          <a:xfrm>
            <a:off x="1459850" y="4027469"/>
            <a:ext cx="107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ndara" panose="020E0502030303020204" pitchFamily="34" charset="0"/>
              </a:rPr>
              <a:t>Frame </a:t>
            </a:r>
          </a:p>
          <a:p>
            <a:r>
              <a:rPr lang="en-US" sz="1600" dirty="0">
                <a:latin typeface="Candara" panose="020E0502030303020204" pitchFamily="34" charset="0"/>
              </a:rPr>
              <a:t>Prediction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B7CE63C8-7746-4310-B4A6-F76F7527CC33}"/>
              </a:ext>
            </a:extLst>
          </p:cNvPr>
          <p:cNvSpPr/>
          <p:nvPr/>
        </p:nvSpPr>
        <p:spPr>
          <a:xfrm>
            <a:off x="3353617" y="4125263"/>
            <a:ext cx="233781" cy="42455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Candara" panose="020E0502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7F307-20DC-EEE7-650D-E7963BE74962}"/>
              </a:ext>
            </a:extLst>
          </p:cNvPr>
          <p:cNvSpPr txBox="1"/>
          <p:nvPr/>
        </p:nvSpPr>
        <p:spPr>
          <a:xfrm>
            <a:off x="3587397" y="4036955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ndara" panose="020E0502030303020204" pitchFamily="34" charset="0"/>
              </a:rPr>
              <a:t>Frame </a:t>
            </a:r>
          </a:p>
          <a:p>
            <a:r>
              <a:rPr lang="en-US" sz="1600">
                <a:latin typeface="Candara" panose="020E0502030303020204" pitchFamily="34" charset="0"/>
              </a:rPr>
              <a:t>Interpolation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74161D6-97E0-CEDC-5ECD-04A0F19D6E6E}"/>
              </a:ext>
            </a:extLst>
          </p:cNvPr>
          <p:cNvSpPr/>
          <p:nvPr/>
        </p:nvSpPr>
        <p:spPr>
          <a:xfrm>
            <a:off x="5481164" y="4134749"/>
            <a:ext cx="233781" cy="42455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Candara" panose="020E05020303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06176-84BE-4F41-FD28-20BAE5306C26}"/>
              </a:ext>
            </a:extLst>
          </p:cNvPr>
          <p:cNvSpPr txBox="1"/>
          <p:nvPr/>
        </p:nvSpPr>
        <p:spPr>
          <a:xfrm>
            <a:off x="5714945" y="4157563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ndara" panose="020E0502030303020204" pitchFamily="34" charset="0"/>
              </a:rPr>
              <a:t>Out painting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2CCCA59-7014-3C76-5974-62A650C594CD}"/>
              </a:ext>
            </a:extLst>
          </p:cNvPr>
          <p:cNvSpPr/>
          <p:nvPr/>
        </p:nvSpPr>
        <p:spPr>
          <a:xfrm>
            <a:off x="7608712" y="4144236"/>
            <a:ext cx="233781" cy="42455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489256-3C74-01A7-A2F0-3FA9747A75E7}"/>
              </a:ext>
            </a:extLst>
          </p:cNvPr>
          <p:cNvSpPr txBox="1"/>
          <p:nvPr/>
        </p:nvSpPr>
        <p:spPr>
          <a:xfrm>
            <a:off x="7842493" y="4167050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ndara" panose="020E0502030303020204" pitchFamily="34" charset="0"/>
              </a:rPr>
              <a:t>Inpainting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B8EA3F71-18FB-9501-14FB-2960EE3E4490}"/>
              </a:ext>
            </a:extLst>
          </p:cNvPr>
          <p:cNvSpPr/>
          <p:nvPr/>
        </p:nvSpPr>
        <p:spPr>
          <a:xfrm>
            <a:off x="9736260" y="4153722"/>
            <a:ext cx="233781" cy="42455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Candara" panose="020E05020303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6BC85-ACBC-02BC-8DEB-489CE0969A8C}"/>
              </a:ext>
            </a:extLst>
          </p:cNvPr>
          <p:cNvSpPr txBox="1"/>
          <p:nvPr/>
        </p:nvSpPr>
        <p:spPr>
          <a:xfrm>
            <a:off x="9970040" y="4065415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ndara" panose="020E0502030303020204" pitchFamily="34" charset="0"/>
              </a:rPr>
              <a:t>Class-conditional </a:t>
            </a:r>
            <a:br>
              <a:rPr lang="en-US" sz="1600">
                <a:latin typeface="Candara" panose="020E0502030303020204" pitchFamily="34" charset="0"/>
              </a:rPr>
            </a:br>
            <a:r>
              <a:rPr lang="en-US" sz="1600">
                <a:latin typeface="Candara" panose="020E0502030303020204" pitchFamily="34" charset="0"/>
              </a:rPr>
              <a:t>generation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3D160-981B-5717-5F8D-64F2F137FFD3}"/>
              </a:ext>
            </a:extLst>
          </p:cNvPr>
          <p:cNvSpPr txBox="1"/>
          <p:nvPr/>
        </p:nvSpPr>
        <p:spPr>
          <a:xfrm>
            <a:off x="850431" y="1251532"/>
            <a:ext cx="8122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ndara" panose="020E0502030303020204" pitchFamily="34" charset="0"/>
              </a:rPr>
              <a:t>The first multi-task masked transformer for video generation,</a:t>
            </a:r>
            <a:br>
              <a:rPr lang="en-US" altLang="zh-CN" sz="2400" dirty="0">
                <a:latin typeface="Candara" panose="020E0502030303020204" pitchFamily="34" charset="0"/>
              </a:rPr>
            </a:br>
            <a:r>
              <a:rPr lang="en-US" altLang="zh-CN" sz="2400" dirty="0">
                <a:latin typeface="Candara" panose="020E0502030303020204" pitchFamily="34" charset="0"/>
              </a:rPr>
              <a:t>with state-of-the-art generation quality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47618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9DE5-0076-CDE4-70D5-CB066EA3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661154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Candara" panose="020E0502030303020204" pitchFamily="34" charset="0"/>
              </a:rPr>
              <a:t>Image Generation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A5EF6E8-3F09-E138-A8C2-26073D7307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762" y="2649629"/>
                <a:ext cx="5173369" cy="32745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Candara" panose="020E0502030303020204" pitchFamily="34" charset="0"/>
                  </a:rPr>
                  <a:t>The first evidence suggesting that a language model can outperform diffusion models on ImageNet.</a:t>
                </a:r>
              </a:p>
              <a:p>
                <a:pPr lvl="1"/>
                <a:r>
                  <a:rPr lang="en-US" sz="1800" dirty="0">
                    <a:latin typeface="Candara" panose="020E0502030303020204" pitchFamily="34" charset="0"/>
                  </a:rPr>
                  <a:t>In both sampling quality (FID, IS) and inference-time efficiency (sampling steps)</a:t>
                </a:r>
              </a:p>
              <a:p>
                <a:pPr lvl="1"/>
                <a:r>
                  <a:rPr lang="en-US" sz="1800" dirty="0">
                    <a:latin typeface="Candara" panose="020E0502030303020204" pitchFamily="34" charset="0"/>
                  </a:rPr>
                  <a:t>Using the same training data, </a:t>
                </a:r>
                <a:br>
                  <a:rPr lang="en-US" sz="1800" dirty="0">
                    <a:latin typeface="Candara" panose="020E0502030303020204" pitchFamily="34" charset="0"/>
                  </a:rPr>
                </a:br>
                <a:r>
                  <a:rPr lang="en-US" sz="1800" dirty="0">
                    <a:latin typeface="Candara" panose="020E0502030303020204" pitchFamily="34" charset="0"/>
                  </a:rPr>
                  <a:t>a comparable model size, </a:t>
                </a:r>
                <a:br>
                  <a:rPr lang="en-US" sz="1800" dirty="0">
                    <a:latin typeface="Candara" panose="020E0502030303020204" pitchFamily="34" charset="0"/>
                  </a:rPr>
                </a:br>
                <a:r>
                  <a:rPr lang="en-US" sz="1800" dirty="0">
                    <a:latin typeface="Candara" panose="020E0502030303020204" pitchFamily="34" charset="0"/>
                  </a:rPr>
                  <a:t>and a similar training budget.</a:t>
                </a:r>
              </a:p>
              <a:p>
                <a:r>
                  <a:rPr lang="en-US" sz="2000" dirty="0">
                    <a:latin typeface="Candara" panose="020E0502030303020204" pitchFamily="34" charset="0"/>
                  </a:rPr>
                  <a:t>Notably, MAGVIT-v2 uses 16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andara" panose="020E0502030303020204" pitchFamily="34" charset="0"/>
                  </a:rPr>
                  <a:t>16 </a:t>
                </a:r>
                <a:r>
                  <a:rPr lang="en-US" sz="2000" dirty="0" err="1">
                    <a:latin typeface="Candara" panose="020E0502030303020204" pitchFamily="34" charset="0"/>
                  </a:rPr>
                  <a:t>latents</a:t>
                </a:r>
                <a:r>
                  <a:rPr lang="en-US" sz="2000" dirty="0">
                    <a:latin typeface="Candara" panose="020E0502030303020204" pitchFamily="34" charset="0"/>
                  </a:rPr>
                  <a:t>, much smaller than others</a:t>
                </a:r>
              </a:p>
              <a:p>
                <a:endParaRPr lang="en-US" sz="20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A5EF6E8-3F09-E138-A8C2-26073D73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2" y="2649629"/>
                <a:ext cx="5173369" cy="3274518"/>
              </a:xfrm>
              <a:prstGeom prst="rect">
                <a:avLst/>
              </a:prstGeom>
              <a:blipFill>
                <a:blip r:embed="rId2"/>
                <a:stretch>
                  <a:fillRect l="-1711" t="-2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E066B0-53D1-58AC-4BA4-38FF89C64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064095"/>
              </p:ext>
            </p:extLst>
          </p:nvPr>
        </p:nvGraphicFramePr>
        <p:xfrm>
          <a:off x="5374477" y="2382012"/>
          <a:ext cx="6735135" cy="364485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411549">
                  <a:extLst>
                    <a:ext uri="{9D8B030D-6E8A-4147-A177-3AD203B41FA5}">
                      <a16:colId xmlns:a16="http://schemas.microsoft.com/office/drawing/2014/main" val="2829415514"/>
                    </a:ext>
                  </a:extLst>
                </a:gridCol>
                <a:gridCol w="1322773">
                  <a:extLst>
                    <a:ext uri="{9D8B030D-6E8A-4147-A177-3AD203B41FA5}">
                      <a16:colId xmlns:a16="http://schemas.microsoft.com/office/drawing/2014/main" val="2674597303"/>
                    </a:ext>
                  </a:extLst>
                </a:gridCol>
                <a:gridCol w="674703">
                  <a:extLst>
                    <a:ext uri="{9D8B030D-6E8A-4147-A177-3AD203B41FA5}">
                      <a16:colId xmlns:a16="http://schemas.microsoft.com/office/drawing/2014/main" val="4136935166"/>
                    </a:ext>
                  </a:extLst>
                </a:gridCol>
                <a:gridCol w="781235">
                  <a:extLst>
                    <a:ext uri="{9D8B030D-6E8A-4147-A177-3AD203B41FA5}">
                      <a16:colId xmlns:a16="http://schemas.microsoft.com/office/drawing/2014/main" val="643110522"/>
                    </a:ext>
                  </a:extLst>
                </a:gridCol>
                <a:gridCol w="949911">
                  <a:extLst>
                    <a:ext uri="{9D8B030D-6E8A-4147-A177-3AD203B41FA5}">
                      <a16:colId xmlns:a16="http://schemas.microsoft.com/office/drawing/2014/main" val="3244108133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1833967899"/>
                    </a:ext>
                  </a:extLst>
                </a:gridCol>
                <a:gridCol w="769341">
                  <a:extLst>
                    <a:ext uri="{9D8B030D-6E8A-4147-A177-3AD203B41FA5}">
                      <a16:colId xmlns:a16="http://schemas.microsoft.com/office/drawing/2014/main" val="2995547079"/>
                    </a:ext>
                  </a:extLst>
                </a:gridCol>
              </a:tblGrid>
              <a:tr h="61507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Type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Method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ndara" panose="020E0502030303020204" pitchFamily="34" charset="0"/>
                        </a:rPr>
                        <a:t>FID↓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Guided</a:t>
                      </a:r>
                      <a:br>
                        <a:rPr lang="en-US" sz="2000" dirty="0">
                          <a:latin typeface="Candara" panose="020E0502030303020204" pitchFamily="34" charset="0"/>
                        </a:rPr>
                      </a:br>
                      <a:r>
                        <a:rPr lang="en-US" sz="2000" dirty="0">
                          <a:latin typeface="Candara" panose="020E0502030303020204" pitchFamily="34" charset="0"/>
                        </a:rPr>
                        <a:t>FID↓ 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# Params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# Steps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Latent</a:t>
                      </a:r>
                    </a:p>
                  </a:txBody>
                  <a:tcPr marL="73540" marR="73540" marT="36770" marB="36770"/>
                </a:tc>
                <a:extLst>
                  <a:ext uri="{0D108BD9-81ED-4DB2-BD59-A6C34878D82A}">
                    <a16:rowId xmlns:a16="http://schemas.microsoft.com/office/drawing/2014/main" val="1090015860"/>
                  </a:ext>
                </a:extLst>
              </a:tr>
              <a:tr h="40189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ndara" panose="020E0502030303020204" pitchFamily="34" charset="0"/>
                        </a:rPr>
                        <a:t>Diff. + VAE*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ndara" panose="020E0502030303020204" pitchFamily="34" charset="0"/>
                        </a:rPr>
                        <a:t>DiT</a:t>
                      </a:r>
                      <a:r>
                        <a:rPr lang="en-US" sz="1800" dirty="0">
                          <a:latin typeface="Candara" panose="020E0502030303020204" pitchFamily="34" charset="0"/>
                        </a:rPr>
                        <a:t>-XL/2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12.03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3.04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675M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250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ndara" panose="020E0502030303020204" pitchFamily="34" charset="0"/>
                        </a:rPr>
                        <a:t>64</a:t>
                      </a:r>
                      <a:r>
                        <a:rPr lang="en-US" sz="1800" baseline="30000" dirty="0">
                          <a:latin typeface="Candara" panose="020E0502030303020204" pitchFamily="34" charset="0"/>
                        </a:rPr>
                        <a:t>2</a:t>
                      </a:r>
                      <a:endParaRPr lang="en-US" sz="1800" dirty="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879769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ndara" panose="020E0502030303020204" pitchFamily="34" charset="0"/>
                        </a:rPr>
                        <a:t>Diffusion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ndara" panose="020E0502030303020204" pitchFamily="34" charset="0"/>
                        </a:rPr>
                        <a:t>RIN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3.95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320M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1000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08993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ndara" panose="020E0502030303020204" pitchFamily="34" charset="0"/>
                        </a:rPr>
                        <a:t>Diffusion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ndara" panose="020E0502030303020204" pitchFamily="34" charset="0"/>
                        </a:rPr>
                        <a:t>VDM++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ndara" panose="020E0502030303020204" pitchFamily="34" charset="0"/>
                        </a:rPr>
                        <a:t>2.99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2.65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2B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512</a:t>
                      </a: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044326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sz="1800">
                          <a:latin typeface="Candara" panose="020E0502030303020204" pitchFamily="34" charset="0"/>
                        </a:rPr>
                        <a:t>MLM + VQ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ndara" panose="020E0502030303020204" pitchFamily="34" charset="0"/>
                        </a:rPr>
                        <a:t>MaskGIT</a:t>
                      </a:r>
                      <a:endParaRPr lang="en-US" sz="1800" dirty="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7.32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227M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12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ndara" panose="020E0502030303020204" pitchFamily="34" charset="0"/>
                        </a:rPr>
                        <a:t>32</a:t>
                      </a:r>
                      <a:r>
                        <a:rPr lang="en-US" sz="1800" baseline="30000" dirty="0">
                          <a:latin typeface="Candara" panose="020E0502030303020204" pitchFamily="34" charset="0"/>
                        </a:rPr>
                        <a:t>2</a:t>
                      </a:r>
                      <a:endParaRPr lang="en-US" sz="1800" dirty="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/>
                </a:tc>
                <a:extLst>
                  <a:ext uri="{0D108BD9-81ED-4DB2-BD59-A6C34878D82A}">
                    <a16:rowId xmlns:a16="http://schemas.microsoft.com/office/drawing/2014/main" val="1993918922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ndara" panose="020E0502030303020204" pitchFamily="34" charset="0"/>
                        </a:rPr>
                        <a:t>MLM + VQ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ndara" panose="020E0502030303020204" pitchFamily="34" charset="0"/>
                        </a:rPr>
                        <a:t>DPC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3.62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619M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ndara" panose="020E0502030303020204" pitchFamily="34" charset="0"/>
                        </a:rPr>
                        <a:t>72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ndara" panose="020E0502030303020204" pitchFamily="34" charset="0"/>
                        </a:rPr>
                        <a:t>32</a:t>
                      </a:r>
                      <a:r>
                        <a:rPr lang="en-US" sz="1800" baseline="30000" dirty="0">
                          <a:latin typeface="Candara" panose="020E0502030303020204" pitchFamily="34" charset="0"/>
                        </a:rPr>
                        <a:t>2</a:t>
                      </a:r>
                      <a:endParaRPr lang="en-US" sz="1800" dirty="0">
                        <a:latin typeface="Candara" panose="020E0502030303020204" pitchFamily="34" charset="0"/>
                      </a:endParaRPr>
                    </a:p>
                    <a:p>
                      <a:pPr algn="ctr"/>
                      <a:endParaRPr lang="en-US" sz="1800" dirty="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/>
                </a:tc>
                <a:extLst>
                  <a:ext uri="{0D108BD9-81ED-4DB2-BD59-A6C34878D82A}">
                    <a16:rowId xmlns:a16="http://schemas.microsoft.com/office/drawing/2014/main" val="3643672686"/>
                  </a:ext>
                </a:extLst>
              </a:tr>
              <a:tr h="399720">
                <a:tc rowSpan="2">
                  <a:txBody>
                    <a:bodyPr/>
                    <a:lstStyle/>
                    <a:p>
                      <a:r>
                        <a:rPr lang="en-US" sz="1800" dirty="0">
                          <a:latin typeface="Candara" panose="020E0502030303020204" pitchFamily="34" charset="0"/>
                        </a:rPr>
                        <a:t>MLM + LFQ</a:t>
                      </a:r>
                    </a:p>
                  </a:txBody>
                  <a:tcPr marL="73540" marR="73540" marT="36770" marB="36770" anchor="ctr"/>
                </a:tc>
                <a:tc rowSpan="2">
                  <a:txBody>
                    <a:bodyPr/>
                    <a:lstStyle/>
                    <a:p>
                      <a:r>
                        <a:rPr lang="en-US" sz="1800">
                          <a:latin typeface="Candara" panose="020E0502030303020204" pitchFamily="34" charset="0"/>
                        </a:rPr>
                        <a:t>MAGVIT-v2</a:t>
                      </a:r>
                    </a:p>
                  </a:txBody>
                  <a:tcPr marL="73540" marR="73540" marT="36770" marB="367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4.61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ndara" panose="020E0502030303020204" pitchFamily="34" charset="0"/>
                        </a:rPr>
                        <a:t>307M</a:t>
                      </a:r>
                    </a:p>
                  </a:txBody>
                  <a:tcPr marL="73540" marR="73540" marT="36770" marB="367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ndara" panose="020E0502030303020204" pitchFamily="34" charset="0"/>
                        </a:rPr>
                        <a:t>12</a:t>
                      </a:r>
                    </a:p>
                  </a:txBody>
                  <a:tcPr marL="73540" marR="73540" marT="36770" marB="36770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ndara" panose="020E0502030303020204" pitchFamily="34" charset="0"/>
                        </a:rPr>
                        <a:t>16</a:t>
                      </a:r>
                      <a:r>
                        <a:rPr lang="en-US" sz="1800" b="1" baseline="30000" dirty="0">
                          <a:latin typeface="Candara" panose="020E0502030303020204" pitchFamily="34" charset="0"/>
                        </a:rPr>
                        <a:t>2</a:t>
                      </a:r>
                      <a:endParaRPr lang="en-US" sz="1800" b="1" dirty="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 anchor="ctr"/>
                </a:tc>
                <a:extLst>
                  <a:ext uri="{0D108BD9-81ED-4DB2-BD59-A6C34878D82A}">
                    <a16:rowId xmlns:a16="http://schemas.microsoft.com/office/drawing/2014/main" val="3331102423"/>
                  </a:ext>
                </a:extLst>
              </a:tr>
              <a:tr h="399720">
                <a:tc vMerge="1">
                  <a:txBody>
                    <a:bodyPr/>
                    <a:lstStyle/>
                    <a:p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Candara" panose="020E0502030303020204" pitchFamily="34" charset="0"/>
                        </a:rPr>
                        <a:t>3.07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1.91</a:t>
                      </a:r>
                    </a:p>
                  </a:txBody>
                  <a:tcPr marL="73540" marR="73540" marT="36770" marB="36770"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ndara" panose="020E0502030303020204" pitchFamily="34" charset="0"/>
                        </a:rPr>
                        <a:t>64</a:t>
                      </a:r>
                    </a:p>
                  </a:txBody>
                  <a:tcPr marL="73540" marR="73540" marT="36770" marB="36770"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Candara" panose="020E0502030303020204" pitchFamily="34" charset="0"/>
                      </a:endParaRPr>
                    </a:p>
                  </a:txBody>
                  <a:tcPr marL="73540" marR="73540" marT="36770" marB="36770"/>
                </a:tc>
                <a:extLst>
                  <a:ext uri="{0D108BD9-81ED-4DB2-BD59-A6C34878D82A}">
                    <a16:rowId xmlns:a16="http://schemas.microsoft.com/office/drawing/2014/main" val="18994319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97BCB6-D620-2D6B-04BB-F7F014EE4449}"/>
                  </a:ext>
                </a:extLst>
              </p:cNvPr>
              <p:cNvSpPr txBox="1"/>
              <p:nvPr/>
            </p:nvSpPr>
            <p:spPr>
              <a:xfrm>
                <a:off x="5330190" y="1432143"/>
                <a:ext cx="682371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andara" panose="020E0502030303020204" pitchFamily="34" charset="0"/>
                  </a:rPr>
                  <a:t>Class-conditional generation </a:t>
                </a:r>
                <a:br>
                  <a:rPr lang="en-US" sz="2400" dirty="0">
                    <a:latin typeface="Candara" panose="020E0502030303020204" pitchFamily="34" charset="0"/>
                  </a:rPr>
                </a:br>
                <a:r>
                  <a:rPr lang="en-US" sz="2400" dirty="0">
                    <a:latin typeface="Candara" panose="020E0502030303020204" pitchFamily="34" charset="0"/>
                  </a:rPr>
                  <a:t>on ImageNet 512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97BCB6-D620-2D6B-04BB-F7F014EE4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90" y="1432143"/>
                <a:ext cx="6823710" cy="830997"/>
              </a:xfrm>
              <a:prstGeom prst="rect">
                <a:avLst/>
              </a:prstGeom>
              <a:blipFill>
                <a:blip r:embed="rId3"/>
                <a:stretch>
                  <a:fillRect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10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9DE5-0076-CDE4-70D5-CB066EA3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661154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Candara" panose="020E0502030303020204" pitchFamily="34" charset="0"/>
              </a:rPr>
              <a:t>Image Generation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A5EF6E8-3F09-E138-A8C2-26073D7307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629" y="2660904"/>
                <a:ext cx="5173369" cy="37993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Candara" panose="020E0502030303020204" pitchFamily="34" charset="0"/>
                  </a:rPr>
                  <a:t>The first evidence suggesting that a language model can outperform diffusion models on ImageNet.</a:t>
                </a:r>
              </a:p>
              <a:p>
                <a:pPr lvl="1"/>
                <a:r>
                  <a:rPr lang="en-US" sz="2000" dirty="0">
                    <a:latin typeface="Candara" panose="020E0502030303020204" pitchFamily="34" charset="0"/>
                  </a:rPr>
                  <a:t>The margin narrows at 256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andara" panose="020E0502030303020204" pitchFamily="34" charset="0"/>
                  </a:rPr>
                  <a:t>256</a:t>
                </a:r>
                <a:br>
                  <a:rPr lang="en-US" sz="2000" dirty="0">
                    <a:latin typeface="Candara" panose="020E0502030303020204" pitchFamily="34" charset="0"/>
                  </a:rPr>
                </a:br>
                <a:r>
                  <a:rPr lang="en-US" sz="2000" dirty="0">
                    <a:latin typeface="Candara" panose="020E0502030303020204" pitchFamily="34" charset="0"/>
                  </a:rPr>
                  <a:t>but MLM uses a 50% smaller model </a:t>
                </a:r>
                <a:br>
                  <a:rPr lang="en-US" sz="2000" dirty="0">
                    <a:latin typeface="Candara" panose="020E0502030303020204" pitchFamily="34" charset="0"/>
                  </a:rPr>
                </a:br>
                <a:r>
                  <a:rPr lang="en-US" sz="2000" dirty="0">
                    <a:latin typeface="Candara" panose="020E0502030303020204" pitchFamily="34" charset="0"/>
                  </a:rPr>
                  <a:t>and much fewer steps</a:t>
                </a:r>
              </a:p>
              <a:p>
                <a:pPr lvl="1"/>
                <a:r>
                  <a:rPr lang="en-US" sz="2000" dirty="0">
                    <a:latin typeface="Candara" panose="020E0502030303020204" pitchFamily="34" charset="0"/>
                  </a:rPr>
                  <a:t>VAE* uses large-scale training data while others are only on ImageNet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A5EF6E8-3F09-E138-A8C2-26073D73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" y="2660904"/>
                <a:ext cx="5173369" cy="3799332"/>
              </a:xfrm>
              <a:prstGeom prst="rect">
                <a:avLst/>
              </a:prstGeom>
              <a:blipFill>
                <a:blip r:embed="rId2"/>
                <a:stretch>
                  <a:fillRect l="-1467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E066B0-53D1-58AC-4BA4-38FF89C64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213636"/>
              </p:ext>
            </p:extLst>
          </p:nvPr>
        </p:nvGraphicFramePr>
        <p:xfrm>
          <a:off x="5497830" y="2372868"/>
          <a:ext cx="6484009" cy="332399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794510">
                  <a:extLst>
                    <a:ext uri="{9D8B030D-6E8A-4147-A177-3AD203B41FA5}">
                      <a16:colId xmlns:a16="http://schemas.microsoft.com/office/drawing/2014/main" val="2829415514"/>
                    </a:ext>
                  </a:extLst>
                </a:gridCol>
                <a:gridCol w="1257843">
                  <a:extLst>
                    <a:ext uri="{9D8B030D-6E8A-4147-A177-3AD203B41FA5}">
                      <a16:colId xmlns:a16="http://schemas.microsoft.com/office/drawing/2014/main" val="2674597303"/>
                    </a:ext>
                  </a:extLst>
                </a:gridCol>
                <a:gridCol w="732957">
                  <a:extLst>
                    <a:ext uri="{9D8B030D-6E8A-4147-A177-3AD203B41FA5}">
                      <a16:colId xmlns:a16="http://schemas.microsoft.com/office/drawing/2014/main" val="4136935166"/>
                    </a:ext>
                  </a:extLst>
                </a:gridCol>
                <a:gridCol w="1158545">
                  <a:extLst>
                    <a:ext uri="{9D8B030D-6E8A-4147-A177-3AD203B41FA5}">
                      <a16:colId xmlns:a16="http://schemas.microsoft.com/office/drawing/2014/main" val="643110522"/>
                    </a:ext>
                  </a:extLst>
                </a:gridCol>
                <a:gridCol w="810002">
                  <a:extLst>
                    <a:ext uri="{9D8B030D-6E8A-4147-A177-3AD203B41FA5}">
                      <a16:colId xmlns:a16="http://schemas.microsoft.com/office/drawing/2014/main" val="3244108133"/>
                    </a:ext>
                  </a:extLst>
                </a:gridCol>
                <a:gridCol w="730152">
                  <a:extLst>
                    <a:ext uri="{9D8B030D-6E8A-4147-A177-3AD203B41FA5}">
                      <a16:colId xmlns:a16="http://schemas.microsoft.com/office/drawing/2014/main" val="1833967899"/>
                    </a:ext>
                  </a:extLst>
                </a:gridCol>
              </a:tblGrid>
              <a:tr h="61507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Type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Method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ndara" panose="020E0502030303020204" pitchFamily="34" charset="0"/>
                        </a:rPr>
                        <a:t>FID↓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ndara" panose="020E0502030303020204" pitchFamily="34" charset="0"/>
                        </a:rPr>
                        <a:t>Guided</a:t>
                      </a:r>
                      <a:br>
                        <a:rPr lang="en-US" sz="2000" dirty="0">
                          <a:latin typeface="Candara" panose="020E0502030303020204" pitchFamily="34" charset="0"/>
                        </a:rPr>
                      </a:br>
                      <a:r>
                        <a:rPr lang="en-US" sz="2000" dirty="0">
                          <a:latin typeface="Candara" panose="020E0502030303020204" pitchFamily="34" charset="0"/>
                        </a:rPr>
                        <a:t>FID↓ 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# Params</a:t>
                      </a:r>
                    </a:p>
                  </a:txBody>
                  <a:tcPr marL="73540" marR="73540" marT="36770" marB="3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# Steps</a:t>
                      </a:r>
                    </a:p>
                  </a:txBody>
                  <a:tcPr marL="73540" marR="73540" marT="36770" marB="36770"/>
                </a:tc>
                <a:extLst>
                  <a:ext uri="{0D108BD9-81ED-4DB2-BD59-A6C34878D82A}">
                    <a16:rowId xmlns:a16="http://schemas.microsoft.com/office/drawing/2014/main" val="1090015860"/>
                  </a:ext>
                </a:extLst>
              </a:tr>
              <a:tr h="401890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Diffusion + VAE*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MDT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6.23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1.79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676M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250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879769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Diffusion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RIN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3.42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410M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08993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Diffusion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VDM++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2.40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2.12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2B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512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044326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MLM + VQ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Contextual RQ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3.41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1.4B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18922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MLM + VQ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DPC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4.45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454M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672686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MLM + LFQ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MAGVIT-v2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ndara" panose="020E0502030303020204" pitchFamily="34" charset="0"/>
                        </a:rPr>
                        <a:t>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307M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024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0F0F8D-054F-5832-1CF9-741EF7C9323C}"/>
                  </a:ext>
                </a:extLst>
              </p:cNvPr>
              <p:cNvSpPr txBox="1"/>
              <p:nvPr/>
            </p:nvSpPr>
            <p:spPr>
              <a:xfrm>
                <a:off x="5330190" y="1432143"/>
                <a:ext cx="682371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andara" panose="020E0502030303020204" pitchFamily="34" charset="0"/>
                  </a:rPr>
                  <a:t>Class-conditional generation </a:t>
                </a:r>
                <a:br>
                  <a:rPr lang="en-US" sz="2400" dirty="0">
                    <a:latin typeface="Candara" panose="020E0502030303020204" pitchFamily="34" charset="0"/>
                  </a:rPr>
                </a:br>
                <a:r>
                  <a:rPr lang="en-US" sz="2400" dirty="0">
                    <a:latin typeface="Candara" panose="020E0502030303020204" pitchFamily="34" charset="0"/>
                  </a:rPr>
                  <a:t>on ImageNet 256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0F0F8D-054F-5832-1CF9-741EF7C93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90" y="1432143"/>
                <a:ext cx="6823710" cy="830997"/>
              </a:xfrm>
              <a:prstGeom prst="rect">
                <a:avLst/>
              </a:prstGeom>
              <a:blipFill>
                <a:blip r:embed="rId3"/>
                <a:stretch>
                  <a:fillRect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93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0D019-4CBF-846F-9D15-5A5EC2D4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Candara" panose="020E0502030303020204" pitchFamily="34" charset="0"/>
              </a:rPr>
              <a:t>Motivation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BF9E-6661-6535-A9AF-24A06562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LMs (e.g., GPT-4) have dominated generative tasks in language</a:t>
            </a:r>
          </a:p>
          <a:p>
            <a:r>
              <a:rPr lang="en-US" sz="2400" dirty="0">
                <a:latin typeface="Candara" panose="020E0502030303020204" pitchFamily="34" charset="0"/>
              </a:rPr>
              <a:t>LMs can also generate images and videos, e.g., DALL·E, </a:t>
            </a:r>
            <a:r>
              <a:rPr lang="en-US" sz="2400" dirty="0" err="1">
                <a:latin typeface="Candara" panose="020E0502030303020204" pitchFamily="34" charset="0"/>
              </a:rPr>
              <a:t>MaskGIT</a:t>
            </a:r>
            <a:endParaRPr lang="en-US" sz="2400" dirty="0">
              <a:latin typeface="Candara" panose="020E0502030303020204" pitchFamily="34" charset="0"/>
            </a:endParaRPr>
          </a:p>
          <a:p>
            <a:pPr lvl="1"/>
            <a:r>
              <a:rPr lang="en-US" dirty="0">
                <a:latin typeface="Candara" panose="020E0502030303020204" pitchFamily="34" charset="0"/>
              </a:rPr>
              <a:t>But they do not perform as well as diffusion models, e.g., LDM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A significant gap exists on the gold standard ImageNet benchmark </a:t>
            </a:r>
            <a:br>
              <a:rPr lang="en-US" dirty="0">
                <a:latin typeface="Candara" panose="020E0502030303020204" pitchFamily="34" charset="0"/>
              </a:rPr>
            </a:br>
            <a:r>
              <a:rPr lang="en-US" dirty="0">
                <a:latin typeface="Candara" panose="020E0502030303020204" pitchFamily="34" charset="0"/>
              </a:rPr>
              <a:t>(FID 3.4 vs. 1.8)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Why do language models lag behind diffusion models in visual generation?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andara" panose="020E0502030303020204" pitchFamily="34" charset="0"/>
              </a:rPr>
              <a:t>Here LMs refer to transformer models that learn discrete token sequences</a:t>
            </a:r>
          </a:p>
          <a:p>
            <a:pPr lvl="1"/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5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9DE5-0076-CDE4-70D5-CB066EA3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661154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Candara" panose="020E0502030303020204" pitchFamily="34" charset="0"/>
              </a:rPr>
              <a:t>Video Generation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5EF6E8-3F09-E138-A8C2-26073D7307C6}"/>
              </a:ext>
            </a:extLst>
          </p:cNvPr>
          <p:cNvSpPr txBox="1">
            <a:spLocks/>
          </p:cNvSpPr>
          <p:nvPr/>
        </p:nvSpPr>
        <p:spPr>
          <a:xfrm>
            <a:off x="319597" y="2660904"/>
            <a:ext cx="5322402" cy="379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ndara" panose="020E0502030303020204" pitchFamily="34" charset="0"/>
              </a:rPr>
              <a:t>MAGVIT-v2 surpasses all prior arts</a:t>
            </a:r>
          </a:p>
          <a:p>
            <a:r>
              <a:rPr lang="en-US" sz="2400" dirty="0">
                <a:latin typeface="Candara" panose="020E0502030303020204" pitchFamily="34" charset="0"/>
              </a:rPr>
              <a:t>MAGVIT-v2 significantly outperforms MAGVIT 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Using the same MLM backbone and decoding procedure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Highlighting the importance of a good tokenizer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E066B0-53D1-58AC-4BA4-38FF89C64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766014"/>
              </p:ext>
            </p:extLst>
          </p:nvPr>
        </p:nvGraphicFramePr>
        <p:xfrm>
          <a:off x="5859262" y="2372868"/>
          <a:ext cx="6122577" cy="26386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49406">
                  <a:extLst>
                    <a:ext uri="{9D8B030D-6E8A-4147-A177-3AD203B41FA5}">
                      <a16:colId xmlns:a16="http://schemas.microsoft.com/office/drawing/2014/main" val="2829415514"/>
                    </a:ext>
                  </a:extLst>
                </a:gridCol>
                <a:gridCol w="1251751">
                  <a:extLst>
                    <a:ext uri="{9D8B030D-6E8A-4147-A177-3AD203B41FA5}">
                      <a16:colId xmlns:a16="http://schemas.microsoft.com/office/drawing/2014/main" val="2674597303"/>
                    </a:ext>
                  </a:extLst>
                </a:gridCol>
                <a:gridCol w="1029810">
                  <a:extLst>
                    <a:ext uri="{9D8B030D-6E8A-4147-A177-3AD203B41FA5}">
                      <a16:colId xmlns:a16="http://schemas.microsoft.com/office/drawing/2014/main" val="4136935166"/>
                    </a:ext>
                  </a:extLst>
                </a:gridCol>
                <a:gridCol w="843379">
                  <a:extLst>
                    <a:ext uri="{9D8B030D-6E8A-4147-A177-3AD203B41FA5}">
                      <a16:colId xmlns:a16="http://schemas.microsoft.com/office/drawing/2014/main" val="643110522"/>
                    </a:ext>
                  </a:extLst>
                </a:gridCol>
                <a:gridCol w="918079">
                  <a:extLst>
                    <a:ext uri="{9D8B030D-6E8A-4147-A177-3AD203B41FA5}">
                      <a16:colId xmlns:a16="http://schemas.microsoft.com/office/drawing/2014/main" val="3244108133"/>
                    </a:ext>
                  </a:extLst>
                </a:gridCol>
                <a:gridCol w="730152">
                  <a:extLst>
                    <a:ext uri="{9D8B030D-6E8A-4147-A177-3AD203B41FA5}">
                      <a16:colId xmlns:a16="http://schemas.microsoft.com/office/drawing/2014/main" val="1833967899"/>
                    </a:ext>
                  </a:extLst>
                </a:gridCol>
              </a:tblGrid>
              <a:tr h="615073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K600 FVD↓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UCF FVD↓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#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# Steps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015860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Diffusion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VDM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16.2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0.3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1.1B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256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08993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Diffusion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RIN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10.8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411M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1000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044326"/>
                  </a:ext>
                </a:extLst>
              </a:tr>
              <a:tr h="399720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MLM + VQ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MAGVIT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9.9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0.3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76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306M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02423"/>
                  </a:ext>
                </a:extLst>
              </a:tr>
              <a:tr h="39972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MLM + LFQ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MAGVIT-v2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5.2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1200" dirty="0">
                          <a:latin typeface="Candara" panose="020E0502030303020204" pitchFamily="34" charset="0"/>
                        </a:rPr>
                        <a:t>0.2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307M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00751"/>
                  </a:ext>
                </a:extLst>
              </a:tr>
              <a:tr h="399720">
                <a:tc vMerge="1">
                  <a:txBody>
                    <a:bodyPr/>
                    <a:lstStyle/>
                    <a:p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4.3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1200" b="1" dirty="0">
                          <a:latin typeface="Candara" panose="020E0502030303020204" pitchFamily="34" charset="0"/>
                        </a:rPr>
                        <a:t>0.1</a:t>
                      </a:r>
                      <a:endParaRPr lang="en-US" b="1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58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1200" b="1" dirty="0">
                          <a:latin typeface="Candara" panose="020E0502030303020204" pitchFamily="34" charset="0"/>
                        </a:rPr>
                        <a:t>3</a:t>
                      </a:r>
                      <a:endParaRPr lang="en-US" b="1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4049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0F0F8D-054F-5832-1CF9-741EF7C9323C}"/>
              </a:ext>
            </a:extLst>
          </p:cNvPr>
          <p:cNvSpPr txBox="1"/>
          <p:nvPr/>
        </p:nvSpPr>
        <p:spPr>
          <a:xfrm>
            <a:off x="5330190" y="1432143"/>
            <a:ext cx="68237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latin typeface="Candara" panose="020E0502030303020204" pitchFamily="34" charset="0"/>
              </a:rPr>
              <a:t>Video Generation: Frame prediction on Kinetics-600 and class-conditional generation on UCF-101</a:t>
            </a:r>
          </a:p>
        </p:txBody>
      </p:sp>
    </p:spTree>
    <p:extLst>
      <p:ext uri="{BB962C8B-B14F-4D97-AF65-F5344CB8AC3E}">
        <p14:creationId xmlns:p14="http://schemas.microsoft.com/office/powerpoint/2010/main" val="2848745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9DE5-0076-CDE4-70D5-CB066EA3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661154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Candara" panose="020E0502030303020204" pitchFamily="34" charset="0"/>
              </a:rPr>
              <a:t>Video Generation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5EF6E8-3F09-E138-A8C2-26073D7307C6}"/>
              </a:ext>
            </a:extLst>
          </p:cNvPr>
          <p:cNvSpPr txBox="1">
            <a:spLocks/>
          </p:cNvSpPr>
          <p:nvPr/>
        </p:nvSpPr>
        <p:spPr>
          <a:xfrm>
            <a:off x="461262" y="2660904"/>
            <a:ext cx="4661154" cy="379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ndara" panose="020E0502030303020204" pitchFamily="34" charset="0"/>
              </a:rPr>
              <a:t>MAGVIT-v2 enables remarkable video generation quality with transformers using various objectives</a:t>
            </a:r>
          </a:p>
          <a:p>
            <a:r>
              <a:rPr lang="en-US" sz="2400" dirty="0">
                <a:latin typeface="Candara" panose="020E0502030303020204" pitchFamily="34" charset="0"/>
              </a:rPr>
              <a:t>MLM – shown so far</a:t>
            </a:r>
          </a:p>
          <a:p>
            <a:r>
              <a:rPr lang="en-US" sz="2400" dirty="0">
                <a:latin typeface="Candara" panose="020E0502030303020204" pitchFamily="34" charset="0"/>
              </a:rPr>
              <a:t>AR-LM – </a:t>
            </a:r>
            <a:r>
              <a:rPr lang="en-US" sz="2400" dirty="0" err="1">
                <a:latin typeface="Candara" panose="020E0502030303020204" pitchFamily="34" charset="0"/>
              </a:rPr>
              <a:t>VideoPoet</a:t>
            </a:r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LDM – W.A.L.T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EB40A59-0E1F-5956-E01B-FA5DCA277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179372"/>
              </p:ext>
            </p:extLst>
          </p:nvPr>
        </p:nvGraphicFramePr>
        <p:xfrm>
          <a:off x="5123688" y="230261"/>
          <a:ext cx="6607050" cy="6437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2561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6A1E0B-86EE-12AA-F630-7C1EEEE42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6" b="2675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FB6A0D-2C8C-1DD1-ACE4-632BBAE1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  <a:latin typeface="Candara" panose="020E0502030303020204" pitchFamily="34" charset="0"/>
              </a:rPr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067671-A67D-DF54-2BFF-98A0EC3A3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95198A-75DE-1764-FC3F-E6755280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andara" panose="020E0502030303020204" pitchFamily="34" charset="0"/>
              </a:rPr>
              <a:t>Background: LMs in Visual Generation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8FF4EB-D74B-0682-3749-124B40B14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77666"/>
              </p:ext>
            </p:extLst>
          </p:nvPr>
        </p:nvGraphicFramePr>
        <p:xfrm>
          <a:off x="876495" y="2894120"/>
          <a:ext cx="10439010" cy="35662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8519">
                  <a:extLst>
                    <a:ext uri="{9D8B030D-6E8A-4147-A177-3AD203B41FA5}">
                      <a16:colId xmlns:a16="http://schemas.microsoft.com/office/drawing/2014/main" val="2919504163"/>
                    </a:ext>
                  </a:extLst>
                </a:gridCol>
                <a:gridCol w="2981739">
                  <a:extLst>
                    <a:ext uri="{9D8B030D-6E8A-4147-A177-3AD203B41FA5}">
                      <a16:colId xmlns:a16="http://schemas.microsoft.com/office/drawing/2014/main" val="1898485925"/>
                    </a:ext>
                  </a:extLst>
                </a:gridCol>
                <a:gridCol w="3120887">
                  <a:extLst>
                    <a:ext uri="{9D8B030D-6E8A-4147-A177-3AD203B41FA5}">
                      <a16:colId xmlns:a16="http://schemas.microsoft.com/office/drawing/2014/main" val="1458121628"/>
                    </a:ext>
                  </a:extLst>
                </a:gridCol>
                <a:gridCol w="2797865">
                  <a:extLst>
                    <a:ext uri="{9D8B030D-6E8A-4147-A177-3AD203B41FA5}">
                      <a16:colId xmlns:a16="http://schemas.microsoft.com/office/drawing/2014/main" val="4116393241"/>
                    </a:ext>
                  </a:extLst>
                </a:gridCol>
              </a:tblGrid>
              <a:tr h="445776">
                <a:tc>
                  <a:txBody>
                    <a:bodyPr/>
                    <a:lstStyle/>
                    <a:p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5"/>
                          </a:solidFill>
                          <a:latin typeface="Candara" panose="020E0502030303020204" pitchFamily="34" charset="0"/>
                        </a:rPr>
                        <a:t>Tokenizer</a:t>
                      </a: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LM Type</a:t>
                      </a:r>
                    </a:p>
                  </a:txBody>
                  <a:tcPr marL="106164" marR="106164" marT="53082" marB="53082"/>
                </a:tc>
                <a:extLst>
                  <a:ext uri="{0D108BD9-81ED-4DB2-BD59-A6C34878D82A}">
                    <a16:rowId xmlns:a16="http://schemas.microsoft.com/office/drawing/2014/main" val="3162875329"/>
                  </a:ext>
                </a:extLst>
              </a:tr>
              <a:tr h="445776">
                <a:tc rowSpan="5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ndara" panose="020E0502030303020204" pitchFamily="34" charset="0"/>
                        </a:rPr>
                        <a:t>Image</a:t>
                      </a:r>
                    </a:p>
                  </a:txBody>
                  <a:tcPr marL="106164" marR="106164" marT="53082" marB="53082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ImageGPT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Color clustering</a:t>
                      </a: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ndara" panose="020E0502030303020204" pitchFamily="34" charset="0"/>
                        </a:rPr>
                        <a:t>AR-LM &amp; MLM</a:t>
                      </a:r>
                    </a:p>
                  </a:txBody>
                  <a:tcPr marL="106164" marR="106164" marT="53082" marB="53082"/>
                </a:tc>
                <a:extLst>
                  <a:ext uri="{0D108BD9-81ED-4DB2-BD59-A6C34878D82A}">
                    <a16:rowId xmlns:a16="http://schemas.microsoft.com/office/drawing/2014/main" val="2664736018"/>
                  </a:ext>
                </a:extLst>
              </a:tr>
              <a:tr h="445776">
                <a:tc vMerge="1">
                  <a:txBody>
                    <a:bodyPr/>
                    <a:lstStyle/>
                    <a:p>
                      <a:endParaRPr lang="en-US" sz="2100" dirty="0">
                        <a:latin typeface="Candara" panose="020E0502030303020204" pitchFamily="34" charset="0"/>
                      </a:endParaRP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DALL·E</a:t>
                      </a: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dVAE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ndara" panose="020E0502030303020204" pitchFamily="34" charset="0"/>
                        </a:rPr>
                        <a:t>AR-LM</a:t>
                      </a:r>
                    </a:p>
                  </a:txBody>
                  <a:tcPr marL="106164" marR="106164" marT="53082" marB="53082"/>
                </a:tc>
                <a:extLst>
                  <a:ext uri="{0D108BD9-81ED-4DB2-BD59-A6C34878D82A}">
                    <a16:rowId xmlns:a16="http://schemas.microsoft.com/office/drawing/2014/main" val="1024932148"/>
                  </a:ext>
                </a:extLst>
              </a:tr>
              <a:tr h="445776">
                <a:tc vMerge="1">
                  <a:txBody>
                    <a:bodyPr/>
                    <a:lstStyle/>
                    <a:p>
                      <a:endParaRPr lang="en-US" sz="2100" dirty="0">
                        <a:latin typeface="Candara" panose="020E0502030303020204" pitchFamily="34" charset="0"/>
                      </a:endParaRP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Taming transformer</a:t>
                      </a: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ndara" panose="020E0502030303020204" pitchFamily="34" charset="0"/>
                        </a:rPr>
                        <a:t>VQGAN</a:t>
                      </a: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ndara" panose="020E0502030303020204" pitchFamily="34" charset="0"/>
                        </a:rPr>
                        <a:t>AR-LM</a:t>
                      </a:r>
                    </a:p>
                  </a:txBody>
                  <a:tcPr marL="106164" marR="106164" marT="53082" marB="53082"/>
                </a:tc>
                <a:extLst>
                  <a:ext uri="{0D108BD9-81ED-4DB2-BD59-A6C34878D82A}">
                    <a16:rowId xmlns:a16="http://schemas.microsoft.com/office/drawing/2014/main" val="1852730365"/>
                  </a:ext>
                </a:extLst>
              </a:tr>
              <a:tr h="445776">
                <a:tc vMerge="1">
                  <a:txBody>
                    <a:bodyPr/>
                    <a:lstStyle/>
                    <a:p>
                      <a:endParaRPr lang="en-US" sz="2100" dirty="0">
                        <a:latin typeface="Candara" panose="020E0502030303020204" pitchFamily="34" charset="0"/>
                      </a:endParaRP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Parti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ViT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-VQGAN</a:t>
                      </a: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ndara" panose="020E0502030303020204" pitchFamily="34" charset="0"/>
                        </a:rPr>
                        <a:t>AR-LM</a:t>
                      </a:r>
                    </a:p>
                  </a:txBody>
                  <a:tcPr marL="106164" marR="106164" marT="53082" marB="53082"/>
                </a:tc>
                <a:extLst>
                  <a:ext uri="{0D108BD9-81ED-4DB2-BD59-A6C34878D82A}">
                    <a16:rowId xmlns:a16="http://schemas.microsoft.com/office/drawing/2014/main" val="2693917288"/>
                  </a:ext>
                </a:extLst>
              </a:tr>
              <a:tr h="445776">
                <a:tc vMerge="1">
                  <a:txBody>
                    <a:bodyPr/>
                    <a:lstStyle/>
                    <a:p>
                      <a:endParaRPr lang="en-US" sz="2100" dirty="0">
                        <a:latin typeface="Candara" panose="020E0502030303020204" pitchFamily="34" charset="0"/>
                      </a:endParaRP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MaskGIT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&amp; Muse</a:t>
                      </a: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ndara" panose="020E0502030303020204" pitchFamily="34" charset="0"/>
                        </a:rPr>
                        <a:t>VQGAN</a:t>
                      </a: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ndara" panose="020E0502030303020204" pitchFamily="34" charset="0"/>
                        </a:rPr>
                        <a:t>MLM</a:t>
                      </a:r>
                    </a:p>
                  </a:txBody>
                  <a:tcPr marL="106164" marR="106164" marT="53082" marB="53082"/>
                </a:tc>
                <a:extLst>
                  <a:ext uri="{0D108BD9-81ED-4DB2-BD59-A6C34878D82A}">
                    <a16:rowId xmlns:a16="http://schemas.microsoft.com/office/drawing/2014/main" val="3644016601"/>
                  </a:ext>
                </a:extLst>
              </a:tr>
              <a:tr h="445776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ndara" panose="020E0502030303020204" pitchFamily="34" charset="0"/>
                        </a:rPr>
                        <a:t>Video</a:t>
                      </a:r>
                    </a:p>
                  </a:txBody>
                  <a:tcPr marL="106164" marR="106164" marT="53082" marB="53082"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Phenaki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ndara" panose="020E0502030303020204" pitchFamily="34" charset="0"/>
                        </a:rPr>
                        <a:t>CViViT</a:t>
                      </a:r>
                      <a:r>
                        <a:rPr lang="en-US" sz="2000" dirty="0">
                          <a:latin typeface="Candara" panose="020E0502030303020204" pitchFamily="34" charset="0"/>
                        </a:rPr>
                        <a:t> VQGAN</a:t>
                      </a: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ndara" panose="020E0502030303020204" pitchFamily="34" charset="0"/>
                        </a:rPr>
                        <a:t>MLM</a:t>
                      </a:r>
                    </a:p>
                  </a:txBody>
                  <a:tcPr marL="106164" marR="106164" marT="53082" marB="53082"/>
                </a:tc>
                <a:extLst>
                  <a:ext uri="{0D108BD9-81ED-4DB2-BD59-A6C34878D82A}">
                    <a16:rowId xmlns:a16="http://schemas.microsoft.com/office/drawing/2014/main" val="4202254185"/>
                  </a:ext>
                </a:extLst>
              </a:tr>
              <a:tr h="445776">
                <a:tc vMerge="1">
                  <a:txBody>
                    <a:bodyPr/>
                    <a:lstStyle/>
                    <a:p>
                      <a:endParaRPr lang="en-US" sz="2100" dirty="0">
                        <a:latin typeface="Candara" panose="020E0502030303020204" pitchFamily="34" charset="0"/>
                      </a:endParaRP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MAGVIT</a:t>
                      </a: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3D VQGAN</a:t>
                      </a:r>
                    </a:p>
                  </a:txBody>
                  <a:tcPr marL="106164" marR="106164" marT="53082" marB="53082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MLM</a:t>
                      </a:r>
                    </a:p>
                  </a:txBody>
                  <a:tcPr marL="106164" marR="106164" marT="53082" marB="53082"/>
                </a:tc>
                <a:extLst>
                  <a:ext uri="{0D108BD9-81ED-4DB2-BD59-A6C34878D82A}">
                    <a16:rowId xmlns:a16="http://schemas.microsoft.com/office/drawing/2014/main" val="36186112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7EFF60-BCB9-3F3D-5685-135916D65356}"/>
              </a:ext>
            </a:extLst>
          </p:cNvPr>
          <p:cNvSpPr txBox="1"/>
          <p:nvPr/>
        </p:nvSpPr>
        <p:spPr>
          <a:xfrm>
            <a:off x="876495" y="1598645"/>
            <a:ext cx="10334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Pixels are mapped into a sequence of discrete tokens by a visual tokenizer, </a:t>
            </a:r>
            <a:br>
              <a:rPr lang="en-US" sz="2000" dirty="0">
                <a:latin typeface="Candara" panose="020E0502030303020204" pitchFamily="34" charset="0"/>
              </a:rPr>
            </a:br>
            <a:r>
              <a:rPr lang="en-US" sz="2000" dirty="0">
                <a:latin typeface="Candara" panose="020E0502030303020204" pitchFamily="34" charset="0"/>
              </a:rPr>
              <a:t>then processed by an LM transformer as if they are lexical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Tokenizer remains the key bottleneck that controls sequence length and generation quality.</a:t>
            </a:r>
          </a:p>
        </p:txBody>
      </p:sp>
    </p:spTree>
    <p:extLst>
      <p:ext uri="{BB962C8B-B14F-4D97-AF65-F5344CB8AC3E}">
        <p14:creationId xmlns:p14="http://schemas.microsoft.com/office/powerpoint/2010/main" val="3594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1CA5F-CE33-4DF7-A1AA-7889C278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Preliminary: Image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6C534-C6C3-A33A-5B5C-5781D2300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1" y="2198361"/>
            <a:ext cx="6810375" cy="3655787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andara" panose="020E0502030303020204" pitchFamily="34" charset="0"/>
              </a:rPr>
              <a:t>Usually designed around the VQ-VAE framework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Autoencoder with a discrete bottleneck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Vector quantization with a learned codebook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Spatial down sampling with CNN or </a:t>
            </a:r>
            <a:r>
              <a:rPr lang="en-US" dirty="0" err="1">
                <a:latin typeface="Candara" panose="020E0502030303020204" pitchFamily="34" charset="0"/>
              </a:rPr>
              <a:t>ViT</a:t>
            </a:r>
            <a:r>
              <a:rPr lang="en-US" dirty="0">
                <a:latin typeface="Candara" panose="020E0502030303020204" pitchFamily="34" charset="0"/>
              </a:rPr>
              <a:t> encoders</a:t>
            </a:r>
          </a:p>
          <a:p>
            <a:r>
              <a:rPr lang="en-US" dirty="0">
                <a:latin typeface="Candara" panose="020E0502030303020204" pitchFamily="34" charset="0"/>
              </a:rPr>
              <a:t>Variants with different setups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DALL</a:t>
            </a:r>
            <a:r>
              <a:rPr lang="en-US" sz="2800" dirty="0"/>
              <a:t>·</a:t>
            </a:r>
            <a:r>
              <a:rPr lang="en-US" dirty="0">
                <a:latin typeface="Candara" panose="020E0502030303020204" pitchFamily="34" charset="0"/>
              </a:rPr>
              <a:t>E </a:t>
            </a:r>
            <a:r>
              <a:rPr lang="en-US" dirty="0" err="1">
                <a:latin typeface="Candara" panose="020E0502030303020204" pitchFamily="34" charset="0"/>
              </a:rPr>
              <a:t>dVAE</a:t>
            </a:r>
            <a:r>
              <a:rPr lang="en-US" dirty="0">
                <a:latin typeface="Candara" panose="020E0502030303020204" pitchFamily="34" charset="0"/>
              </a:rPr>
              <a:t> uses ELB with </a:t>
            </a:r>
            <a:r>
              <a:rPr lang="en-US" dirty="0" err="1">
                <a:latin typeface="Candara" panose="020E0502030303020204" pitchFamily="34" charset="0"/>
              </a:rPr>
              <a:t>gumble-softmax</a:t>
            </a:r>
            <a:endParaRPr lang="en-US" dirty="0">
              <a:latin typeface="Candara" panose="020E0502030303020204" pitchFamily="34" charset="0"/>
            </a:endParaRPr>
          </a:p>
          <a:p>
            <a:pPr lvl="1"/>
            <a:r>
              <a:rPr lang="en-US" dirty="0">
                <a:latin typeface="Candara" panose="020E0502030303020204" pitchFamily="34" charset="0"/>
              </a:rPr>
              <a:t>VQGAN adds perceptual and GAN losses</a:t>
            </a:r>
          </a:p>
          <a:p>
            <a:pPr lvl="1"/>
            <a:r>
              <a:rPr lang="en-US" dirty="0" err="1">
                <a:latin typeface="Candara" panose="020E0502030303020204" pitchFamily="34" charset="0"/>
              </a:rPr>
              <a:t>ViT</a:t>
            </a:r>
            <a:r>
              <a:rPr lang="en-US" dirty="0">
                <a:latin typeface="Candara" panose="020E0502030303020204" pitchFamily="34" charset="0"/>
              </a:rPr>
              <a:t>-VQGAN uses </a:t>
            </a:r>
            <a:r>
              <a:rPr lang="en-US" dirty="0" err="1">
                <a:latin typeface="Candara" panose="020E0502030303020204" pitchFamily="34" charset="0"/>
              </a:rPr>
              <a:t>StyleGAN</a:t>
            </a:r>
            <a:r>
              <a:rPr lang="en-US" dirty="0">
                <a:latin typeface="Candara" panose="020E0502030303020204" pitchFamily="34" charset="0"/>
              </a:rPr>
              <a:t> discriminator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0E0B1-A4DE-962D-1504-9D991BE0F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256767" y="2317062"/>
            <a:ext cx="4251105" cy="309976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8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1CA5F-CE33-4DF7-A1AA-7889C278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Video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6C534-C6C3-A33A-5B5C-5781D2300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10" y="2198361"/>
            <a:ext cx="6898958" cy="4172622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andara" panose="020E0502030303020204" pitchFamily="34" charset="0"/>
              </a:rPr>
              <a:t>Naively: frame-by-frame tokenization</a:t>
            </a:r>
          </a:p>
          <a:p>
            <a:pPr lvl="1"/>
            <a:r>
              <a:rPr lang="en-US" sz="2200" dirty="0">
                <a:latin typeface="Candara" panose="020E0502030303020204" pitchFamily="34" charset="0"/>
              </a:rPr>
              <a:t>Suffer from consistency issues, esp. for VQGAN</a:t>
            </a:r>
          </a:p>
          <a:p>
            <a:pPr lvl="1"/>
            <a:r>
              <a:rPr lang="en-US" sz="2200" dirty="0">
                <a:latin typeface="Candara" panose="020E0502030303020204" pitchFamily="34" charset="0"/>
              </a:rPr>
              <a:t>Long redundant token sequence is a burden</a:t>
            </a:r>
          </a:p>
          <a:p>
            <a:r>
              <a:rPr lang="en-US" sz="2600" dirty="0">
                <a:latin typeface="Candara" panose="020E0502030303020204" pitchFamily="34" charset="0"/>
              </a:rPr>
              <a:t>MAGVIT 3D VQGAN </a:t>
            </a:r>
            <a:br>
              <a:rPr lang="en-US" sz="2600" dirty="0">
                <a:latin typeface="Candara" panose="020E0502030303020204" pitchFamily="34" charset="0"/>
              </a:rPr>
            </a:br>
            <a:r>
              <a:rPr lang="en-US" sz="2600" dirty="0">
                <a:latin typeface="Candara" panose="020E0502030303020204" pitchFamily="34" charset="0"/>
              </a:rPr>
              <a:t>– prior best video-native tokenizer</a:t>
            </a:r>
          </a:p>
          <a:p>
            <a:pPr lvl="1"/>
            <a:r>
              <a:rPr lang="en-US" sz="2200" dirty="0">
                <a:latin typeface="Candara" panose="020E0502030303020204" pitchFamily="34" charset="0"/>
              </a:rPr>
              <a:t>Inflated 3D CNN architectures for better motion and consistency</a:t>
            </a:r>
          </a:p>
          <a:p>
            <a:pPr lvl="1"/>
            <a:r>
              <a:rPr lang="en-US" sz="2200" dirty="0">
                <a:latin typeface="Candara" panose="020E0502030303020204" pitchFamily="34" charset="0"/>
              </a:rPr>
              <a:t>Spatial-temporal down sampling to reduce redundancy</a:t>
            </a:r>
          </a:p>
          <a:p>
            <a:pPr lvl="1"/>
            <a:r>
              <a:rPr lang="en-US" sz="2200" dirty="0">
                <a:latin typeface="Candara" panose="020E0502030303020204" pitchFamily="34" charset="0"/>
              </a:rPr>
              <a:t>Losses: L2, perceptual, GAN, commitment, codebook, entropy, </a:t>
            </a:r>
            <a:r>
              <a:rPr lang="en-US" sz="2200" dirty="0" err="1">
                <a:latin typeface="Candara" panose="020E0502030303020204" pitchFamily="34" charset="0"/>
              </a:rPr>
              <a:t>LeCAM</a:t>
            </a:r>
            <a:endParaRPr lang="en-US" sz="2200" dirty="0"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0E0B1-A4DE-962D-1504-9D991BE0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56767" y="2420692"/>
            <a:ext cx="4251105" cy="289250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64CFE-7FD5-7E8A-C074-EC7F92694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609600"/>
            <a:ext cx="8548386" cy="1282459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Issues with MAGVIT Tokenizer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8315E-1225-91F4-0D8D-78212883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47358"/>
            <a:ext cx="9684096" cy="407639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AR-LM and MLM do not scale well beyond 2B parameters.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Performance mainly bounded by the tokenizer</a:t>
            </a:r>
          </a:p>
          <a:p>
            <a:r>
              <a:rPr lang="en-US" sz="2400" dirty="0">
                <a:latin typeface="Candara" panose="020E0502030303020204" pitchFamily="34" charset="0"/>
              </a:rPr>
              <a:t>Vocabulary is limited around 1-8k, compared to ~200k used in LLMs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Larger vocabulary hurts generation performance</a:t>
            </a:r>
          </a:p>
          <a:p>
            <a:r>
              <a:rPr lang="en-US" sz="2400" dirty="0">
                <a:latin typeface="Candara" panose="020E0502030303020204" pitchFamily="34" charset="0"/>
              </a:rPr>
              <a:t>Only supports 16-frame clips, not images or longer videos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Convolution padding results in strong implicit temporal encoding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Hinders joint training with large-scale image data and long video generation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45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63450-CB26-E385-6150-9F10777E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Candara" panose="020E0502030303020204" pitchFamily="34" charset="0"/>
              </a:rPr>
              <a:t>Introducing MAGVIT-v2 Tokenizer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D4F1-9120-072E-3E23-FF3E4B41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591344"/>
            <a:ext cx="7781712" cy="5947568"/>
          </a:xfrm>
        </p:spPr>
        <p:txBody>
          <a:bodyPr anchor="ctr">
            <a:normAutofit/>
          </a:bodyPr>
          <a:lstStyle/>
          <a:p>
            <a:r>
              <a:rPr lang="en-US" sz="2600" dirty="0">
                <a:latin typeface="Candara" panose="020E0502030303020204" pitchFamily="34" charset="0"/>
              </a:rPr>
              <a:t>Lookup-free quantizer enables scalable vocabulary that helps generation</a:t>
            </a:r>
          </a:p>
          <a:p>
            <a:r>
              <a:rPr lang="en-US" sz="2600" dirty="0">
                <a:latin typeface="Candara" panose="020E0502030303020204" pitchFamily="34" charset="0"/>
              </a:rPr>
              <a:t>Temporally causal 3D CNN jointly supports images and videos of variable length</a:t>
            </a:r>
          </a:p>
          <a:p>
            <a:r>
              <a:rPr lang="en-US" sz="2600" dirty="0">
                <a:latin typeface="Candara" panose="020E0502030303020204" pitchFamily="34" charset="0"/>
              </a:rPr>
              <a:t>A collection of enhancements for visual quality</a:t>
            </a:r>
          </a:p>
          <a:p>
            <a:pPr marL="0" indent="0">
              <a:buNone/>
            </a:pPr>
            <a:endParaRPr lang="en-US" sz="2600" dirty="0">
              <a:latin typeface="Candara" panose="020E0502030303020204" pitchFamily="34" charset="0"/>
            </a:endParaRPr>
          </a:p>
          <a:p>
            <a:r>
              <a:rPr lang="en-US" sz="2600" dirty="0">
                <a:latin typeface="Candara" panose="020E0502030303020204" pitchFamily="34" charset="0"/>
              </a:rPr>
              <a:t>State-of-the-art image and video generation on standard benchmarks.</a:t>
            </a:r>
          </a:p>
          <a:p>
            <a:r>
              <a:rPr lang="en-US" sz="2600" dirty="0">
                <a:latin typeface="Candara" panose="020E0502030303020204" pitchFamily="34" charset="0"/>
              </a:rPr>
              <a:t>Better video compression than HEVC and VVC</a:t>
            </a:r>
          </a:p>
          <a:p>
            <a:r>
              <a:rPr lang="en-US" sz="2600" dirty="0">
                <a:latin typeface="Candara" panose="020E0502030303020204" pitchFamily="34" charset="0"/>
              </a:rPr>
              <a:t>Stronger video understanding than MAGVIT</a:t>
            </a:r>
          </a:p>
          <a:p>
            <a:pPr marL="0" indent="0">
              <a:buNone/>
            </a:pPr>
            <a:endParaRPr lang="en-US" sz="2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2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24687B-3153-123C-0A8C-D7D007FA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6305F5-7509-0BF5-12D3-30451FCD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1C5C7A-6D55-5B27-646E-39C96269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3B1F4-948C-963C-E6EA-60CF7FBF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429E89-8BC8-4FAC-02D2-5C3DE0D5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ndara" panose="020E0502030303020204" pitchFamily="34" charset="0"/>
              </a:rPr>
              <a:t>Lookup-Free Quantization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07F045-5179-06E0-C7B8-760ADDA768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301" y="1821195"/>
                <a:ext cx="10477499" cy="4734962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>
                    <a:latin typeface="Candara" panose="020E0502030303020204" pitchFamily="34" charset="0"/>
                  </a:rPr>
                  <a:t>Commonly used vector quantization relies on nearest neighbor lookup</a:t>
                </a:r>
              </a:p>
              <a:p>
                <a:pPr lvl="1"/>
                <a:r>
                  <a:rPr lang="en-US" sz="1800" dirty="0">
                    <a:latin typeface="Candara" panose="020E0502030303020204" pitchFamily="34" charset="0"/>
                  </a:rPr>
                  <a:t>Suffer from codebook collapse and efficiency issues when scaling to larger vocabulary size</a:t>
                </a:r>
              </a:p>
              <a:p>
                <a:pPr lvl="1"/>
                <a:r>
                  <a:rPr lang="en-US" sz="1800" dirty="0">
                    <a:latin typeface="Candara" panose="020E0502030303020204" pitchFamily="34" charset="0"/>
                  </a:rPr>
                  <a:t>Codebook learning may not be necessary, e.g., in SPAE</a:t>
                </a:r>
              </a:p>
              <a:p>
                <a:r>
                  <a:rPr lang="en-US" sz="2200" dirty="0">
                    <a:latin typeface="Candara" panose="020E0502030303020204" pitchFamily="34" charset="0"/>
                  </a:rPr>
                  <a:t>Improving tokenizer reconstruction does not guarantee improvement of generation</a:t>
                </a:r>
              </a:p>
              <a:p>
                <a:pPr lvl="1"/>
                <a:r>
                  <a:rPr lang="en-US" sz="1800" dirty="0">
                    <a:latin typeface="Candara" panose="020E0502030303020204" pitchFamily="34" charset="0"/>
                  </a:rPr>
                  <a:t>E.g., increasing the VQ vocabulary, so most models use 1-8k vocabulary, &lt;&lt;200k of LLMs</a:t>
                </a:r>
              </a:p>
              <a:p>
                <a:r>
                  <a:rPr lang="en-US" sz="2200" dirty="0">
                    <a:latin typeface="Candara" panose="020E0502030303020204" pitchFamily="34" charset="0"/>
                  </a:rPr>
                  <a:t>Reducing the code embedding dimension helps training with a larger codebook</a:t>
                </a:r>
              </a:p>
              <a:p>
                <a:pPr lvl="1"/>
                <a:r>
                  <a:rPr lang="en-US" sz="1800" dirty="0">
                    <a:latin typeface="Candara" panose="020E0502030303020204" pitchFamily="34" charset="0"/>
                  </a:rPr>
                  <a:t>Limiting the representational capacity of individual tokens to learn the distribution over a large vocabulary</a:t>
                </a:r>
              </a:p>
              <a:p>
                <a:pPr lvl="1"/>
                <a:endParaRPr lang="en-US" sz="1900" dirty="0">
                  <a:latin typeface="Candara" panose="020E0502030303020204" pitchFamily="34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Candara" panose="020E0502030303020204" pitchFamily="34" charset="0"/>
                  </a:rPr>
                  <a:t>What if we reduce the embedding dimension to zero? </a:t>
                </a:r>
                <a:br>
                  <a:rPr lang="en-US" sz="2200" dirty="0">
                    <a:latin typeface="Candara" panose="020E0502030303020204" pitchFamily="34" charset="0"/>
                  </a:rPr>
                </a:br>
                <a:r>
                  <a:rPr lang="en-US" sz="2200" dirty="0">
                    <a:latin typeface="Candara" panose="020E0502030303020204" pitchFamily="34" charset="0"/>
                  </a:rPr>
                  <a:t>It becomes lookup-free!</a:t>
                </a:r>
                <a:br>
                  <a:rPr lang="en-US" sz="2200" dirty="0">
                    <a:latin typeface="Candara" panose="020E0502030303020204" pitchFamily="34" charset="0"/>
                  </a:rPr>
                </a:br>
                <a:r>
                  <a:rPr lang="en-US" sz="2200" dirty="0">
                    <a:latin typeface="Candara" panose="020E0502030303020204" pitchFamily="34" charset="0"/>
                  </a:rPr>
                  <a:t>And growing the vocabulary helps generation (even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200" dirty="0">
                    <a:latin typeface="Candara" panose="020E05020303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07F045-5179-06E0-C7B8-760ADDA768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301" y="1821195"/>
                <a:ext cx="10477499" cy="4734962"/>
              </a:xfrm>
              <a:blipFill>
                <a:blip r:embed="rId2"/>
                <a:stretch>
                  <a:fillRect l="-847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E0C7AA2-0A05-FA75-FA35-C5A5BEC3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781" y="4374647"/>
            <a:ext cx="3874638" cy="23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5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24687B-3153-123C-0A8C-D7D007FA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6305F5-7509-0BF5-12D3-30451FCD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1C5C7A-6D55-5B27-646E-39C96269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3B1F4-948C-963C-E6EA-60CF7FBF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429E89-8BC8-4FAC-02D2-5C3DE0D5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ndara" panose="020E0502030303020204" pitchFamily="34" charset="0"/>
              </a:rPr>
              <a:t>Lookup-Free Quantization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07F045-5179-06E0-C7B8-760ADDA768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301" y="1821195"/>
                <a:ext cx="10477499" cy="4734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latin typeface="Candara" panose="020E0502030303020204" pitchFamily="34" charset="0"/>
                  </a:rPr>
                  <a:t>LFQ represents a family of methods in contrast to VQ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Candara" panose="020E0502030303020204" pitchFamily="34" charset="0"/>
                  </a:rPr>
                  <a:t>We will discuss in a simplest form: </a:t>
                </a:r>
                <a:br>
                  <a:rPr lang="en-US" sz="2200" dirty="0">
                    <a:latin typeface="Candara" panose="020E0502030303020204" pitchFamily="34" charset="0"/>
                  </a:rPr>
                </a:br>
                <a:r>
                  <a:rPr lang="en-US" sz="2200" dirty="0">
                    <a:latin typeface="Candara" panose="020E0502030303020204" pitchFamily="34" charset="0"/>
                  </a:rPr>
                  <a:t>independent codebook dimensions with binary </a:t>
                </a:r>
                <a:r>
                  <a:rPr lang="en-US" sz="2200" dirty="0" err="1">
                    <a:latin typeface="Candara" panose="020E0502030303020204" pitchFamily="34" charset="0"/>
                  </a:rPr>
                  <a:t>latents</a:t>
                </a:r>
                <a:endParaRPr lang="en-US" sz="2200" dirty="0">
                  <a:latin typeface="Candara" panose="020E0502030303020204" pitchFamily="34" charset="0"/>
                </a:endParaRPr>
              </a:p>
              <a:p>
                <a:endParaRPr lang="en-US" sz="2200" dirty="0">
                  <a:latin typeface="Candara" panose="020E0502030303020204" pitchFamily="34" charset="0"/>
                </a:endParaRPr>
              </a:p>
              <a:p>
                <a:r>
                  <a:rPr lang="en-US" sz="2200" dirty="0">
                    <a:latin typeface="Candara" panose="020E0502030303020204" pitchFamily="34" charset="0"/>
                  </a:rPr>
                  <a:t>The latent space is the Cartesian product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>
                    <a:latin typeface="Candara" panose="020E0502030303020204" pitchFamily="34" charset="0"/>
                  </a:rPr>
                  <a:t> single-dimensional variables</a:t>
                </a:r>
              </a:p>
              <a:p>
                <a:r>
                  <a:rPr lang="en-US" sz="2200" dirty="0">
                    <a:latin typeface="Candara" panose="020E0502030303020204" pitchFamily="34" charset="0"/>
                  </a:rPr>
                  <a:t>Each dimension takes two values:</a:t>
                </a:r>
              </a:p>
              <a:p>
                <a:r>
                  <a:rPr lang="en-US" sz="2200" dirty="0">
                    <a:latin typeface="Candara" panose="020E0502030303020204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>
                    <a:latin typeface="Candara" panose="020E0502030303020204" pitchFamily="34" charset="0"/>
                  </a:rPr>
                  <a:t> dimensions, we have an effective vocabulary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200" dirty="0">
                  <a:latin typeface="Candara" panose="020E0502030303020204" pitchFamily="34" charset="0"/>
                </a:endParaRPr>
              </a:p>
              <a:p>
                <a:r>
                  <a:rPr lang="en-US" sz="2200" dirty="0">
                    <a:latin typeface="Candara" panose="020E0502030303020204" pitchFamily="34" charset="0"/>
                  </a:rPr>
                  <a:t>An entropy penalty encourages codebook utilization</a:t>
                </a:r>
                <a:br>
                  <a:rPr lang="en-US" sz="2200" dirty="0">
                    <a:latin typeface="Candara" panose="020E0502030303020204" pitchFamily="34" charset="0"/>
                  </a:rPr>
                </a:br>
                <a:r>
                  <a:rPr lang="en-US" sz="2200" dirty="0">
                    <a:latin typeface="Candara" panose="020E0502030303020204" pitchFamily="34" charset="0"/>
                  </a:rPr>
                  <a:t>which can be factorized for efficient computation with large vocabularies</a:t>
                </a:r>
              </a:p>
              <a:p>
                <a:r>
                  <a:rPr lang="en-US" sz="2200" dirty="0">
                    <a:latin typeface="Candara" panose="020E0502030303020204" pitchFamily="34" charset="0"/>
                  </a:rPr>
                  <a:t>Codebook loss is no longer applicable</a:t>
                </a:r>
              </a:p>
              <a:p>
                <a:pPr lvl="1"/>
                <a:endParaRPr lang="en-US" sz="18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07F045-5179-06E0-C7B8-760ADDA768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301" y="1821195"/>
                <a:ext cx="10477499" cy="4734962"/>
              </a:xfrm>
              <a:blipFill>
                <a:blip r:embed="rId2"/>
                <a:stretch>
                  <a:fillRect l="-847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0C7DC9D-DEA4-0FA1-2BE0-F88A3F67F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3419061"/>
            <a:ext cx="1726096" cy="380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C846C5-1B9D-B694-3758-0A9C30ED7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46" y="3815068"/>
            <a:ext cx="1595507" cy="413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1F97B-A1C3-911E-1D01-6068CBF94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408" y="4677942"/>
            <a:ext cx="3568148" cy="3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19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6883</TotalTime>
  <Words>1366</Words>
  <Application>Microsoft Office PowerPoint</Application>
  <PresentationFormat>Widescreen</PresentationFormat>
  <Paragraphs>320</Paragraphs>
  <Slides>22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Candara</vt:lpstr>
      <vt:lpstr>Office Theme</vt:lpstr>
      <vt:lpstr>Language Model Beats Diffusion – Tokenizer is Key to Visual Generation</vt:lpstr>
      <vt:lpstr>Motivation</vt:lpstr>
      <vt:lpstr>Background: LMs in Visual Generation</vt:lpstr>
      <vt:lpstr>Preliminary: Image Tokenization</vt:lpstr>
      <vt:lpstr>Video Tokenization</vt:lpstr>
      <vt:lpstr>Issues with MAGVIT Tokenizer</vt:lpstr>
      <vt:lpstr>Introducing MAGVIT-v2 Tokenizer</vt:lpstr>
      <vt:lpstr>Lookup-Free Quantization</vt:lpstr>
      <vt:lpstr>Lookup-Free Quantization</vt:lpstr>
      <vt:lpstr>Joint Image-Video Tokenization</vt:lpstr>
      <vt:lpstr>Joint Image-Video Tokenization</vt:lpstr>
      <vt:lpstr>Joint Image-Video Tokenization</vt:lpstr>
      <vt:lpstr>Architecture Ablations</vt:lpstr>
      <vt:lpstr>Image Reconstruction</vt:lpstr>
      <vt:lpstr>Video Compression</vt:lpstr>
      <vt:lpstr>Masked Video Synthesis</vt:lpstr>
      <vt:lpstr>MAGVIT: Masked Generative Video Transformer</vt:lpstr>
      <vt:lpstr>Image Generation</vt:lpstr>
      <vt:lpstr>Image Generation</vt:lpstr>
      <vt:lpstr>Video Generation</vt:lpstr>
      <vt:lpstr>Video Generation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Model Beats Diffusion – Tokenizer is Key to Visual Generation</dc:title>
  <dc:creator>Lijun Yu</dc:creator>
  <cp:lastModifiedBy>Muhammad Gohar Javed</cp:lastModifiedBy>
  <cp:revision>499</cp:revision>
  <dcterms:created xsi:type="dcterms:W3CDTF">2024-01-06T14:37:43Z</dcterms:created>
  <dcterms:modified xsi:type="dcterms:W3CDTF">2024-05-28T19:04:05Z</dcterms:modified>
</cp:coreProperties>
</file>